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5" r:id="rId3"/>
    <p:sldId id="274" r:id="rId4"/>
    <p:sldId id="298" r:id="rId5"/>
    <p:sldId id="268" r:id="rId6"/>
    <p:sldId id="278" r:id="rId7"/>
    <p:sldId id="304" r:id="rId8"/>
    <p:sldId id="291" r:id="rId9"/>
    <p:sldId id="297" r:id="rId10"/>
    <p:sldId id="300" r:id="rId11"/>
    <p:sldId id="287" r:id="rId12"/>
    <p:sldId id="279" r:id="rId13"/>
    <p:sldId id="302" r:id="rId14"/>
    <p:sldId id="303" r:id="rId15"/>
    <p:sldId id="299" r:id="rId16"/>
    <p:sldId id="270" r:id="rId17"/>
    <p:sldId id="305" r:id="rId18"/>
    <p:sldId id="281" r:id="rId19"/>
    <p:sldId id="271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8" name="Picture 2" descr="logo_wor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6172200"/>
            <a:ext cx="192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8/21/2024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dus.ro/portal/mures/ludus/portal.nsf/BE832597D89EF56AC22578FE00318626/$FILE/contract%20finantare%20gheja.pdf" TargetMode="External"/><Relationship Id="rId2" Type="http://schemas.openxmlformats.org/officeDocument/2006/relationships/hyperlink" Target="http://www.ludus.ro/portal/mures/ludus/portal.nsf/BE832597D89EF56AC22578FE00318626/$FILE/contract%20de%20fintare%204968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Orasul</a:t>
            </a:r>
            <a:r>
              <a:rPr lang="en-US" dirty="0"/>
              <a:t> </a:t>
            </a:r>
            <a:r>
              <a:rPr lang="en-US" dirty="0" err="1"/>
              <a:t>Ludus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410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800" dirty="0" err="1"/>
              <a:t>Principalele</a:t>
            </a:r>
            <a:r>
              <a:rPr lang="en-US" sz="1800" dirty="0"/>
              <a:t> </a:t>
            </a:r>
            <a:r>
              <a:rPr lang="en-US" sz="1800" dirty="0" err="1"/>
              <a:t>atractii</a:t>
            </a:r>
            <a:r>
              <a:rPr lang="en-US" sz="1800" dirty="0"/>
              <a:t> </a:t>
            </a:r>
            <a:r>
              <a:rPr lang="en-US" sz="1800" dirty="0" err="1"/>
              <a:t>turistice</a:t>
            </a:r>
            <a:r>
              <a:rPr lang="en-US" sz="1800" dirty="0"/>
              <a:t> in </a:t>
            </a:r>
            <a:r>
              <a:rPr lang="en-US" sz="1800" dirty="0" err="1"/>
              <a:t>orasul</a:t>
            </a:r>
            <a:r>
              <a:rPr lang="en-US" sz="1800" dirty="0"/>
              <a:t> </a:t>
            </a:r>
            <a:r>
              <a:rPr lang="en-US" sz="1800" dirty="0" err="1"/>
              <a:t>Ludus</a:t>
            </a:r>
            <a:r>
              <a:rPr lang="en-US" sz="1800" dirty="0"/>
              <a:t> </a:t>
            </a:r>
            <a:r>
              <a:rPr lang="en-US" sz="1800" dirty="0" err="1"/>
              <a:t>sunt</a:t>
            </a:r>
            <a:r>
              <a:rPr lang="en-US" sz="1800" dirty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err="1"/>
              <a:t>Necropola</a:t>
            </a:r>
            <a:r>
              <a:rPr lang="en-US" sz="1800" dirty="0"/>
              <a:t> de la </a:t>
            </a:r>
            <a:r>
              <a:rPr lang="en-US" sz="1800" dirty="0" err="1"/>
              <a:t>Gheja</a:t>
            </a:r>
            <a:r>
              <a:rPr lang="en-US" sz="1800" dirty="0"/>
              <a:t>;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err="1"/>
              <a:t>Situl</a:t>
            </a:r>
            <a:r>
              <a:rPr lang="en-US" sz="1800" dirty="0"/>
              <a:t> </a:t>
            </a:r>
            <a:r>
              <a:rPr lang="en-US" sz="1800" dirty="0" err="1"/>
              <a:t>arheologic</a:t>
            </a:r>
            <a:r>
              <a:rPr lang="en-US" sz="1800" dirty="0"/>
              <a:t> de la </a:t>
            </a:r>
            <a:r>
              <a:rPr lang="en-US" sz="1800" dirty="0" err="1"/>
              <a:t>Luduş</a:t>
            </a:r>
            <a:r>
              <a:rPr lang="en-US" sz="1800" dirty="0"/>
              <a:t>;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err="1"/>
              <a:t>Conacul</a:t>
            </a:r>
            <a:r>
              <a:rPr lang="en-US" sz="1800" dirty="0"/>
              <a:t> </a:t>
            </a:r>
            <a:r>
              <a:rPr lang="en-US" sz="1800" dirty="0" err="1"/>
              <a:t>Banfyy</a:t>
            </a:r>
            <a:r>
              <a:rPr lang="en-US" sz="1800" dirty="0"/>
              <a:t> din </a:t>
            </a:r>
            <a:r>
              <a:rPr lang="en-US" sz="1800" dirty="0" err="1"/>
              <a:t>Gheja</a:t>
            </a:r>
            <a:r>
              <a:rPr lang="en-US" sz="1800" dirty="0"/>
              <a:t>; </a:t>
            </a:r>
          </a:p>
          <a:p>
            <a:pPr marL="109728" indent="0">
              <a:buNone/>
            </a:pPr>
            <a:r>
              <a:rPr lang="en-US" sz="1800" dirty="0"/>
              <a:t>   </a:t>
            </a:r>
          </a:p>
          <a:p>
            <a:pPr marL="109728" indent="0">
              <a:buNone/>
            </a:pPr>
            <a:r>
              <a:rPr lang="vi-VN" sz="1800" dirty="0"/>
              <a:t>Conacul Banffy rămâne </a:t>
            </a:r>
            <a:r>
              <a:rPr lang="en-US" sz="1800" dirty="0" err="1"/>
              <a:t>cel</a:t>
            </a:r>
            <a:r>
              <a:rPr lang="en-US" sz="1800" dirty="0"/>
              <a:t> </a:t>
            </a:r>
            <a:r>
              <a:rPr lang="en-US" sz="1800" dirty="0" err="1"/>
              <a:t>mai</a:t>
            </a:r>
            <a:r>
              <a:rPr lang="en-US" sz="1800" dirty="0"/>
              <a:t> important </a:t>
            </a:r>
            <a:r>
              <a:rPr lang="vi-VN" sz="1800" dirty="0"/>
              <a:t>reper arhitectural </a:t>
            </a:r>
            <a:r>
              <a:rPr lang="en-US" sz="1800" dirty="0"/>
              <a:t>din </a:t>
            </a:r>
            <a:r>
              <a:rPr lang="en-US" sz="1800" dirty="0" err="1"/>
              <a:t>Ludus</a:t>
            </a:r>
            <a:r>
              <a:rPr lang="en-US" sz="1800" dirty="0"/>
              <a:t> </a:t>
            </a:r>
            <a:r>
              <a:rPr lang="en-US" sz="1800" dirty="0" err="1"/>
              <a:t>fiind</a:t>
            </a:r>
            <a:r>
              <a:rPr lang="vi-VN" sz="1800" dirty="0"/>
              <a:t> construit de Győrffy de Losád în </a:t>
            </a:r>
            <a:r>
              <a:rPr lang="en-US" sz="1800" dirty="0" err="1"/>
              <a:t>anul</a:t>
            </a:r>
            <a:r>
              <a:rPr lang="vi-VN" sz="1800" dirty="0"/>
              <a:t>1868</a:t>
            </a:r>
            <a:endParaRPr lang="en-US" sz="1800" dirty="0"/>
          </a:p>
          <a:p>
            <a:pPr marL="109728" indent="0">
              <a:buNone/>
            </a:pPr>
            <a:r>
              <a:rPr lang="en-US" sz="1800" dirty="0"/>
              <a:t>Un alt </a:t>
            </a:r>
            <a:r>
              <a:rPr lang="en-US" sz="1800" dirty="0" err="1"/>
              <a:t>obiectiv</a:t>
            </a:r>
            <a:r>
              <a:rPr lang="en-US" sz="1800" dirty="0"/>
              <a:t> important </a:t>
            </a:r>
            <a:r>
              <a:rPr lang="en-US" sz="1800" dirty="0" err="1"/>
              <a:t>il</a:t>
            </a:r>
            <a:r>
              <a:rPr lang="en-US" sz="1800" dirty="0"/>
              <a:t> </a:t>
            </a:r>
            <a:r>
              <a:rPr lang="en-US" sz="1800" dirty="0" err="1"/>
              <a:t>reprezinta</a:t>
            </a:r>
            <a:r>
              <a:rPr lang="en-US" sz="1800" dirty="0"/>
              <a:t> </a:t>
            </a:r>
            <a:r>
              <a:rPr lang="en-US" sz="1800" dirty="0" err="1"/>
              <a:t>Castelul</a:t>
            </a:r>
            <a:r>
              <a:rPr lang="en-US" sz="1800" dirty="0"/>
              <a:t> </a:t>
            </a:r>
            <a:r>
              <a:rPr lang="en-US" sz="1800" dirty="0" err="1"/>
              <a:t>Gheja</a:t>
            </a:r>
            <a:r>
              <a:rPr lang="en-US" sz="1800" dirty="0"/>
              <a:t> </a:t>
            </a:r>
            <a:r>
              <a:rPr lang="en-US" sz="1800" dirty="0" err="1"/>
              <a:t>construit</a:t>
            </a:r>
            <a:r>
              <a:rPr lang="en-US" sz="1800" dirty="0"/>
              <a:t> in 1914 </a:t>
            </a:r>
            <a:r>
              <a:rPr lang="en-US" sz="1800" dirty="0" err="1"/>
              <a:t>si</a:t>
            </a:r>
            <a:r>
              <a:rPr lang="en-US" sz="1800" dirty="0"/>
              <a:t> care in </a:t>
            </a:r>
            <a:r>
              <a:rPr lang="en-US" sz="1800" dirty="0" err="1"/>
              <a:t>prezent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încadrat</a:t>
            </a:r>
            <a:r>
              <a:rPr lang="en-US" sz="1800" dirty="0"/>
              <a:t> </a:t>
            </a:r>
            <a:r>
              <a:rPr lang="en-US" sz="1800" dirty="0" err="1"/>
              <a:t>în</a:t>
            </a:r>
            <a:r>
              <a:rPr lang="en-US" sz="1800" dirty="0"/>
              <a:t> </a:t>
            </a:r>
            <a:r>
              <a:rPr lang="en-US" sz="1800" dirty="0" err="1"/>
              <a:t>lista</a:t>
            </a:r>
            <a:r>
              <a:rPr lang="en-US" sz="1800" dirty="0"/>
              <a:t> </a:t>
            </a:r>
            <a:r>
              <a:rPr lang="en-US" sz="1800" dirty="0" err="1"/>
              <a:t>Monumentelor</a:t>
            </a:r>
            <a:r>
              <a:rPr lang="en-US" sz="1800" dirty="0"/>
              <a:t> </a:t>
            </a:r>
            <a:r>
              <a:rPr lang="en-US" sz="1800" dirty="0" err="1"/>
              <a:t>Istorice</a:t>
            </a:r>
            <a:r>
              <a:rPr lang="en-US" sz="1800" dirty="0"/>
              <a:t> din </a:t>
            </a:r>
            <a:r>
              <a:rPr lang="en-US" sz="1800" dirty="0" err="1"/>
              <a:t>România</a:t>
            </a:r>
            <a:r>
              <a:rPr lang="en-US" sz="1800" dirty="0"/>
              <a:t>; Din </a:t>
            </a:r>
            <a:r>
              <a:rPr lang="en-US" sz="1800" dirty="0" err="1"/>
              <a:t>pacate</a:t>
            </a:r>
            <a:r>
              <a:rPr lang="en-US" sz="1800" dirty="0"/>
              <a:t> in </a:t>
            </a:r>
            <a:r>
              <a:rPr lang="en-US" sz="1800" dirty="0" err="1"/>
              <a:t>prezent</a:t>
            </a:r>
            <a:r>
              <a:rPr lang="en-US" sz="1800" dirty="0"/>
              <a:t> </a:t>
            </a:r>
            <a:r>
              <a:rPr lang="en-US" sz="1800" dirty="0" err="1"/>
              <a:t>deserveste</a:t>
            </a:r>
            <a:r>
              <a:rPr lang="en-US" sz="1800" dirty="0"/>
              <a:t> o </a:t>
            </a:r>
            <a:r>
              <a:rPr lang="en-US" sz="1800" dirty="0" err="1"/>
              <a:t>sectie</a:t>
            </a:r>
            <a:r>
              <a:rPr lang="en-US" sz="1800" dirty="0"/>
              <a:t> de </a:t>
            </a:r>
            <a:r>
              <a:rPr lang="en-US" sz="1800" dirty="0" err="1"/>
              <a:t>psihiatrie</a:t>
            </a:r>
            <a:r>
              <a:rPr lang="en-US" sz="1800" dirty="0"/>
              <a:t> </a:t>
            </a:r>
            <a:r>
              <a:rPr lang="en-US" sz="1800" dirty="0" err="1"/>
              <a:t>ceea</a:t>
            </a:r>
            <a:r>
              <a:rPr lang="en-US" sz="1800" dirty="0"/>
              <a:t> </a:t>
            </a:r>
            <a:r>
              <a:rPr lang="en-US" sz="1800" dirty="0" err="1"/>
              <a:t>ce</a:t>
            </a:r>
            <a:r>
              <a:rPr lang="en-US" sz="1800" dirty="0"/>
              <a:t> face </a:t>
            </a:r>
            <a:r>
              <a:rPr lang="en-US" sz="1800" dirty="0" err="1"/>
              <a:t>dificila</a:t>
            </a:r>
            <a:r>
              <a:rPr lang="en-US" sz="1800" dirty="0"/>
              <a:t> </a:t>
            </a:r>
            <a:r>
              <a:rPr lang="en-US" sz="1800" dirty="0" err="1"/>
              <a:t>inceperea</a:t>
            </a:r>
            <a:r>
              <a:rPr lang="en-US" sz="1800" dirty="0"/>
              <a:t> </a:t>
            </a:r>
            <a:r>
              <a:rPr lang="en-US" sz="1800" dirty="0" err="1"/>
              <a:t>unor</a:t>
            </a:r>
            <a:r>
              <a:rPr lang="en-US" sz="1800" dirty="0"/>
              <a:t> </a:t>
            </a:r>
            <a:r>
              <a:rPr lang="en-US" sz="1800" dirty="0" err="1"/>
              <a:t>lucrari</a:t>
            </a:r>
            <a:r>
              <a:rPr lang="en-US" sz="1800" dirty="0"/>
              <a:t> de </a:t>
            </a:r>
            <a:r>
              <a:rPr lang="en-US" sz="1800" dirty="0" err="1"/>
              <a:t>restaurare</a:t>
            </a:r>
            <a:r>
              <a:rPr lang="en-US" sz="1800" dirty="0"/>
              <a:t>.</a:t>
            </a:r>
          </a:p>
          <a:p>
            <a:pPr marL="109728" indent="0">
              <a:buNone/>
            </a:pPr>
            <a:endParaRPr lang="en-US" sz="1800" dirty="0"/>
          </a:p>
          <a:p>
            <a:pPr marL="109728" indent="0">
              <a:buNone/>
            </a:pPr>
            <a:r>
              <a:rPr lang="vi-VN" sz="1800" dirty="0"/>
              <a:t>Aşezarea Bodrogkeresztúr de la Luduş - "Fabrica de Spirt", malul stâng al Mureşului - locuire civilă din epoca bronzului. </a:t>
            </a:r>
            <a:r>
              <a:rPr lang="en-US" sz="1800" dirty="0" err="1"/>
              <a:t>Istoricul</a:t>
            </a:r>
            <a:r>
              <a:rPr lang="en-US" sz="1800" dirty="0"/>
              <a:t> </a:t>
            </a:r>
            <a:r>
              <a:rPr lang="vi-VN" sz="1800" dirty="0"/>
              <a:t>Al. Popa încadrează fragmentele ceramice în faza III a culturii Tisa</a:t>
            </a:r>
            <a:r>
              <a:rPr lang="en-US" sz="1800" dirty="0"/>
              <a:t> </a:t>
            </a:r>
          </a:p>
          <a:p>
            <a:pPr marL="109728" indent="0">
              <a:buNone/>
            </a:pPr>
            <a:r>
              <a:rPr lang="vi-VN" sz="1800" dirty="0"/>
              <a:t>Situl arheologic de la Luduş - "Fabrica de zahăr", pe terenul fabricii de zahăr şi al topitoriei de in - locuire civilă, cu o suprafaţă de 5 ha. </a:t>
            </a:r>
            <a:endParaRPr lang="en-US" sz="1800" dirty="0"/>
          </a:p>
          <a:p>
            <a:pPr>
              <a:buFont typeface="Arial" pitchFamily="34" charset="0"/>
              <a:buChar char="•"/>
            </a:pPr>
            <a:endParaRPr lang="en-US" sz="1800" dirty="0"/>
          </a:p>
          <a:p>
            <a:pPr>
              <a:buFont typeface="Arial" pitchFamily="34" charset="0"/>
              <a:buChar char="•"/>
            </a:pPr>
            <a:endParaRPr lang="en-US" sz="1700" dirty="0"/>
          </a:p>
          <a:p>
            <a:pPr marL="109728" indent="0">
              <a:buNone/>
            </a:pPr>
            <a:endParaRPr lang="en-US" sz="17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400" dirty="0" err="1"/>
              <a:t>Turismul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202561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4953000"/>
          </a:xfrm>
        </p:spPr>
        <p:txBody>
          <a:bodyPr>
            <a:normAutofit lnSpcReduction="10000"/>
          </a:bodyPr>
          <a:lstStyle/>
          <a:p>
            <a:r>
              <a:rPr lang="en-US" sz="1900" b="1" dirty="0">
                <a:latin typeface="+mj-lt"/>
              </a:rPr>
              <a:t>1.Infrastructura </a:t>
            </a:r>
            <a:r>
              <a:rPr lang="en-US" sz="1900" b="1" dirty="0" err="1">
                <a:latin typeface="+mj-lt"/>
              </a:rPr>
              <a:t>rutiera</a:t>
            </a:r>
            <a:endParaRPr lang="en-US" sz="1900" b="1" dirty="0">
              <a:latin typeface="+mj-lt"/>
            </a:endParaRPr>
          </a:p>
          <a:p>
            <a:pPr marL="109728" indent="0">
              <a:buNone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Principalele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căi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acces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Luduș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sunt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reprezentate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de:</a:t>
            </a:r>
          </a:p>
          <a:p>
            <a:pPr>
              <a:buFontTx/>
              <a:buChar char="-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DN 15/E 60, care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realizează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legătura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Orașului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Luduș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cu mun. Cluj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Napoca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(in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directia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NE) cu mun.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Târgu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Mureș (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direcția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est</a:t>
            </a:r>
            <a:r>
              <a:rPr lang="en-US" sz="1800" dirty="0">
                <a:solidFill>
                  <a:srgbClr val="000000"/>
                </a:solidFill>
                <a:latin typeface="+mj-lt"/>
              </a:rPr>
              <a:t>)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</a:p>
          <a:p>
            <a:pPr>
              <a:buFontTx/>
              <a:buChar char="-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DJ 151 care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străbate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orașul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la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nord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la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sud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intersectând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DN 15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interiorul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localității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si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</a:p>
          <a:p>
            <a:r>
              <a:rPr lang="en-US" sz="1800" dirty="0">
                <a:solidFill>
                  <a:srgbClr val="000000"/>
                </a:solidFill>
                <a:latin typeface="+mj-lt"/>
              </a:rPr>
              <a:t>DJ 107G </a:t>
            </a:r>
            <a:r>
              <a:rPr lang="en-US" sz="1800" dirty="0" err="1">
                <a:solidFill>
                  <a:srgbClr val="000000"/>
                </a:solidFill>
                <a:latin typeface="+mj-lt"/>
              </a:rPr>
              <a:t>asigura</a:t>
            </a:r>
            <a:r>
              <a:rPr lang="en-US" sz="1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+mj-lt"/>
              </a:rPr>
              <a:t>accesul</a:t>
            </a:r>
            <a:r>
              <a:rPr lang="en-US" sz="1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+mj-lt"/>
              </a:rPr>
              <a:t>catre</a:t>
            </a:r>
            <a:r>
              <a:rPr lang="en-US" sz="1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+mj-lt"/>
              </a:rPr>
              <a:t>satele</a:t>
            </a:r>
            <a:r>
              <a:rPr lang="en-US" sz="1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+mj-lt"/>
              </a:rPr>
              <a:t>limitrofe</a:t>
            </a:r>
            <a:r>
              <a:rPr lang="en-US" sz="1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Noslac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-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Căptalan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–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Copand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-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Stâna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Mureș -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Găbud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(din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jud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Alba) 	</a:t>
            </a:r>
          </a:p>
          <a:p>
            <a:pPr marL="109728" indent="0">
              <a:buNone/>
            </a:pPr>
            <a:r>
              <a:rPr lang="en-US" sz="1900" b="1" dirty="0" err="1">
                <a:latin typeface="+mj-lt"/>
              </a:rPr>
              <a:t>Modernizarea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strazilor</a:t>
            </a:r>
            <a:r>
              <a:rPr lang="en-US" sz="1900" b="1" dirty="0">
                <a:latin typeface="+mj-lt"/>
              </a:rPr>
              <a:t> in </a:t>
            </a:r>
            <a:r>
              <a:rPr lang="en-US" sz="1900" b="1" dirty="0" err="1">
                <a:latin typeface="+mj-lt"/>
              </a:rPr>
              <a:t>orasul</a:t>
            </a:r>
            <a:r>
              <a:rPr lang="en-US" sz="1900" b="1" dirty="0">
                <a:latin typeface="+mj-lt"/>
              </a:rPr>
              <a:t> Ludus (</a:t>
            </a:r>
            <a:r>
              <a:rPr lang="en-US" sz="1900" b="1" dirty="0" err="1">
                <a:latin typeface="+mj-lt"/>
              </a:rPr>
              <a:t>si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satele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limitrofe</a:t>
            </a:r>
            <a:r>
              <a:rPr lang="en-US" sz="1900" b="1" dirty="0">
                <a:latin typeface="+mj-lt"/>
              </a:rPr>
              <a:t>) a </a:t>
            </a:r>
            <a:r>
              <a:rPr lang="en-US" sz="1900" b="1" dirty="0" err="1">
                <a:latin typeface="+mj-lt"/>
              </a:rPr>
              <a:t>fost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unul</a:t>
            </a:r>
            <a:r>
              <a:rPr lang="en-US" sz="1900" b="1" dirty="0">
                <a:latin typeface="+mj-lt"/>
              </a:rPr>
              <a:t> din </a:t>
            </a:r>
            <a:r>
              <a:rPr lang="en-US" sz="1900" b="1" dirty="0" err="1">
                <a:latin typeface="+mj-lt"/>
              </a:rPr>
              <a:t>principalele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obiective</a:t>
            </a:r>
            <a:r>
              <a:rPr lang="en-US" sz="1900" b="1" dirty="0">
                <a:latin typeface="+mj-lt"/>
              </a:rPr>
              <a:t> ale </a:t>
            </a:r>
            <a:r>
              <a:rPr lang="en-US" sz="1900" b="1" dirty="0" err="1">
                <a:latin typeface="+mj-lt"/>
              </a:rPr>
              <a:t>administratiei</a:t>
            </a:r>
            <a:r>
              <a:rPr lang="en-US" sz="1900" b="1" dirty="0">
                <a:latin typeface="+mj-lt"/>
              </a:rPr>
              <a:t> locale. </a:t>
            </a:r>
            <a:r>
              <a:rPr lang="en-US" sz="1900" b="1" dirty="0" err="1">
                <a:latin typeface="+mj-lt"/>
              </a:rPr>
              <a:t>Infrastructura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rutiera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cuprinde</a:t>
            </a:r>
            <a:r>
              <a:rPr lang="en-US" sz="1900" b="1" dirty="0">
                <a:latin typeface="+mj-lt"/>
              </a:rPr>
              <a:t> 113 </a:t>
            </a:r>
            <a:r>
              <a:rPr lang="en-US" sz="1900" b="1" dirty="0" err="1">
                <a:latin typeface="+mj-lt"/>
              </a:rPr>
              <a:t>strazi</a:t>
            </a:r>
            <a:r>
              <a:rPr lang="en-US" sz="1900" b="1" dirty="0">
                <a:latin typeface="+mj-lt"/>
              </a:rPr>
              <a:t> (</a:t>
            </a:r>
            <a:r>
              <a:rPr lang="en-US" sz="1900" b="1" dirty="0" err="1">
                <a:latin typeface="+mj-lt"/>
              </a:rPr>
              <a:t>cf</a:t>
            </a:r>
            <a:r>
              <a:rPr lang="en-US" sz="1900" b="1" dirty="0">
                <a:latin typeface="+mj-lt"/>
              </a:rPr>
              <a:t> nomenclator </a:t>
            </a:r>
            <a:r>
              <a:rPr lang="en-US" sz="1900" b="1" dirty="0" err="1">
                <a:latin typeface="+mj-lt"/>
              </a:rPr>
              <a:t>primarie</a:t>
            </a:r>
            <a:r>
              <a:rPr lang="en-US" sz="1900" b="1" dirty="0">
                <a:latin typeface="+mj-lt"/>
              </a:rPr>
              <a:t>) </a:t>
            </a:r>
            <a:r>
              <a:rPr lang="en-US" sz="1900" b="1" dirty="0" err="1">
                <a:latin typeface="+mj-lt"/>
              </a:rPr>
              <a:t>fiind</a:t>
            </a:r>
            <a:r>
              <a:rPr lang="en-US" sz="1900" b="1" dirty="0">
                <a:latin typeface="+mj-lt"/>
              </a:rPr>
              <a:t> in curs de </a:t>
            </a:r>
            <a:r>
              <a:rPr lang="en-US" sz="1900" b="1" dirty="0" err="1">
                <a:latin typeface="+mj-lt"/>
              </a:rPr>
              <a:t>modernizare</a:t>
            </a:r>
            <a:r>
              <a:rPr lang="en-US" sz="1900" b="1" dirty="0">
                <a:latin typeface="+mj-lt"/>
              </a:rPr>
              <a:t> continua.</a:t>
            </a:r>
          </a:p>
          <a:p>
            <a:pPr marL="109728" indent="0">
              <a:buNone/>
            </a:pPr>
            <a:r>
              <a:rPr lang="en-US" sz="1900" b="1" dirty="0">
                <a:latin typeface="+mj-lt"/>
              </a:rPr>
              <a:t>Conform </a:t>
            </a:r>
            <a:r>
              <a:rPr lang="en-US" sz="1900" b="1" dirty="0" err="1">
                <a:latin typeface="+mj-lt"/>
              </a:rPr>
              <a:t>datelor</a:t>
            </a:r>
            <a:r>
              <a:rPr lang="en-US" sz="1900" b="1" dirty="0">
                <a:latin typeface="+mj-lt"/>
              </a:rPr>
              <a:t> la 2022, in </a:t>
            </a:r>
            <a:r>
              <a:rPr lang="en-US" sz="1900" b="1" dirty="0" err="1">
                <a:latin typeface="+mj-lt"/>
              </a:rPr>
              <a:t>orasul</a:t>
            </a:r>
            <a:r>
              <a:rPr lang="en-US" sz="1900" b="1" dirty="0">
                <a:latin typeface="+mj-lt"/>
              </a:rPr>
              <a:t> Ludus </a:t>
            </a:r>
            <a:r>
              <a:rPr lang="en-US" sz="1900" b="1" dirty="0" err="1">
                <a:latin typeface="+mj-lt"/>
              </a:rPr>
              <a:t>retea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rutiera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masura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aprox</a:t>
            </a:r>
            <a:r>
              <a:rPr lang="en-US" sz="1900" b="1" dirty="0">
                <a:latin typeface="+mj-lt"/>
              </a:rPr>
              <a:t>. 65 km din care 52 km </a:t>
            </a:r>
            <a:r>
              <a:rPr lang="en-US" sz="1900" b="1" dirty="0" err="1">
                <a:latin typeface="+mj-lt"/>
              </a:rPr>
              <a:t>modernizata</a:t>
            </a:r>
            <a:r>
              <a:rPr lang="en-US" sz="1900" b="1" dirty="0">
                <a:latin typeface="+mj-lt"/>
              </a:rPr>
              <a:t> (20 km au </a:t>
            </a:r>
            <a:r>
              <a:rPr lang="en-US" sz="1900" b="1" dirty="0" err="1">
                <a:latin typeface="+mj-lt"/>
              </a:rPr>
              <a:t>fost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modernizati</a:t>
            </a:r>
            <a:r>
              <a:rPr lang="en-US" sz="1900" b="1" dirty="0">
                <a:latin typeface="+mj-lt"/>
              </a:rPr>
              <a:t> in </a:t>
            </a:r>
            <a:r>
              <a:rPr lang="en-US" sz="1900" b="1" dirty="0" err="1">
                <a:latin typeface="+mj-lt"/>
              </a:rPr>
              <a:t>perioada</a:t>
            </a:r>
            <a:r>
              <a:rPr lang="en-US" sz="1900" b="1" dirty="0">
                <a:latin typeface="+mj-lt"/>
              </a:rPr>
              <a:t> 2015-2020)</a:t>
            </a:r>
          </a:p>
          <a:p>
            <a:pPr marL="109728" indent="0">
              <a:buNone/>
            </a:pPr>
            <a:r>
              <a:rPr lang="en-US" sz="1900" dirty="0" err="1">
                <a:latin typeface="+mj-lt"/>
              </a:rPr>
              <a:t>Prin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noul</a:t>
            </a:r>
            <a:r>
              <a:rPr lang="en-US" sz="1900" dirty="0">
                <a:latin typeface="+mj-lt"/>
              </a:rPr>
              <a:t> program </a:t>
            </a:r>
            <a:r>
              <a:rPr lang="en-US" sz="1900" dirty="0" err="1">
                <a:latin typeface="+mj-lt"/>
              </a:rPr>
              <a:t>ce</a:t>
            </a:r>
            <a:r>
              <a:rPr lang="en-US" sz="1900" dirty="0">
                <a:latin typeface="+mj-lt"/>
              </a:rPr>
              <a:t> face </a:t>
            </a:r>
            <a:r>
              <a:rPr lang="en-US" sz="1900" dirty="0" err="1">
                <a:latin typeface="+mj-lt"/>
              </a:rPr>
              <a:t>obiectul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prezentei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finantari</a:t>
            </a:r>
            <a:r>
              <a:rPr lang="en-US" sz="1900" dirty="0">
                <a:latin typeface="+mj-lt"/>
              </a:rPr>
              <a:t> se </a:t>
            </a:r>
            <a:r>
              <a:rPr lang="en-US" sz="1900" dirty="0" err="1">
                <a:latin typeface="+mj-lt"/>
              </a:rPr>
              <a:t>vor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moderniza</a:t>
            </a:r>
            <a:r>
              <a:rPr lang="en-US" sz="1900" dirty="0">
                <a:latin typeface="+mj-lt"/>
              </a:rPr>
              <a:t> </a:t>
            </a:r>
            <a:r>
              <a:rPr lang="en-US" sz="1900" dirty="0" err="1">
                <a:latin typeface="+mj-lt"/>
              </a:rPr>
              <a:t>inca</a:t>
            </a:r>
            <a:r>
              <a:rPr lang="en-US" sz="1900" dirty="0">
                <a:latin typeface="+mj-lt"/>
              </a:rPr>
              <a:t> 8.1 km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err="1"/>
              <a:t>Infrastructura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506853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334000"/>
          </a:xfrm>
        </p:spPr>
        <p:txBody>
          <a:bodyPr>
            <a:normAutofit/>
          </a:bodyPr>
          <a:lstStyle/>
          <a:p>
            <a:r>
              <a:rPr lang="en-US" sz="1900" b="1" dirty="0" err="1"/>
              <a:t>Infrastructura</a:t>
            </a:r>
            <a:r>
              <a:rPr lang="en-US" sz="1900" b="1" dirty="0"/>
              <a:t> </a:t>
            </a:r>
            <a:r>
              <a:rPr lang="en-US" sz="1900" b="1" dirty="0" err="1"/>
              <a:t>tehnica-edilitara</a:t>
            </a:r>
            <a:endParaRPr lang="en-US" sz="1900" b="1" dirty="0"/>
          </a:p>
          <a:p>
            <a:pPr>
              <a:buNone/>
            </a:pPr>
            <a:r>
              <a:rPr lang="en-US" sz="1800" dirty="0"/>
              <a:t>2. </a:t>
            </a:r>
            <a:r>
              <a:rPr lang="en-US" sz="1800" b="1" dirty="0" err="1"/>
              <a:t>Transportul</a:t>
            </a:r>
            <a:r>
              <a:rPr lang="en-US" sz="1800" b="1" dirty="0"/>
              <a:t> in </a:t>
            </a:r>
            <a:r>
              <a:rPr lang="en-US" sz="1800" b="1" dirty="0" err="1"/>
              <a:t>comun</a:t>
            </a:r>
            <a:endParaRPr lang="en-US" sz="1800" b="1" dirty="0"/>
          </a:p>
          <a:p>
            <a:pPr>
              <a:buFont typeface="Wingdings" pitchFamily="2" charset="2"/>
              <a:buChar char="ü"/>
            </a:pPr>
            <a:r>
              <a:rPr lang="en-US" sz="1800" dirty="0" err="1"/>
              <a:t>transportul</a:t>
            </a:r>
            <a:r>
              <a:rPr lang="en-US" sz="1800" dirty="0"/>
              <a:t> </a:t>
            </a:r>
            <a:r>
              <a:rPr lang="en-US" sz="1800" dirty="0" err="1"/>
              <a:t>catre</a:t>
            </a:r>
            <a:r>
              <a:rPr lang="en-US" sz="1800" dirty="0"/>
              <a:t> </a:t>
            </a:r>
            <a:r>
              <a:rPr lang="en-US" sz="1800" dirty="0" err="1"/>
              <a:t>principalele</a:t>
            </a:r>
            <a:r>
              <a:rPr lang="en-US" sz="1800" dirty="0"/>
              <a:t> </a:t>
            </a:r>
            <a:r>
              <a:rPr lang="en-US" sz="1800" dirty="0" err="1"/>
              <a:t>orase</a:t>
            </a:r>
            <a:r>
              <a:rPr lang="en-US" sz="1800" dirty="0"/>
              <a:t> din </a:t>
            </a:r>
            <a:r>
              <a:rPr lang="en-US" sz="1800" dirty="0" err="1"/>
              <a:t>apropiere</a:t>
            </a:r>
            <a:r>
              <a:rPr lang="en-US" sz="1800" dirty="0"/>
              <a:t> (Tg Mures, </a:t>
            </a:r>
            <a:r>
              <a:rPr lang="en-US" sz="1800" dirty="0" err="1"/>
              <a:t>Iernut</a:t>
            </a:r>
            <a:r>
              <a:rPr lang="en-US" sz="1800" dirty="0"/>
              <a:t>, </a:t>
            </a:r>
            <a:r>
              <a:rPr lang="en-US" sz="1800" dirty="0" err="1"/>
              <a:t>Sarmasu</a:t>
            </a:r>
            <a:r>
              <a:rPr lang="en-US" sz="1800" dirty="0"/>
              <a:t>, </a:t>
            </a:r>
            <a:r>
              <a:rPr lang="en-US" sz="1800" dirty="0">
                <a:latin typeface="+mj-lt"/>
              </a:rPr>
              <a:t>Turda) </a:t>
            </a:r>
            <a:r>
              <a:rPr lang="en-US" sz="1800" dirty="0" err="1">
                <a:latin typeface="+mj-lt"/>
              </a:rPr>
              <a:t>este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asigurat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doi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operatori</a:t>
            </a:r>
            <a:r>
              <a:rPr lang="en-US" sz="1800" dirty="0">
                <a:latin typeface="+mj-lt"/>
              </a:rPr>
              <a:t> private (</a:t>
            </a:r>
            <a:r>
              <a:rPr lang="en-US" sz="1800" dirty="0" err="1">
                <a:latin typeface="+mj-lt"/>
              </a:rPr>
              <a:t>Rocada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srl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Simstel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srl</a:t>
            </a:r>
            <a:r>
              <a:rPr lang="en-US" sz="1800" dirty="0">
                <a:latin typeface="+mj-lt"/>
              </a:rPr>
              <a:t>);</a:t>
            </a:r>
          </a:p>
          <a:p>
            <a:pPr>
              <a:buFont typeface="Wingdings" pitchFamily="2" charset="2"/>
              <a:buChar char="ü"/>
            </a:pPr>
            <a:r>
              <a:rPr lang="en-US" sz="1800" dirty="0" err="1">
                <a:latin typeface="+mj-lt"/>
              </a:rPr>
              <a:t>transportul</a:t>
            </a:r>
            <a:r>
              <a:rPr lang="en-US" sz="1800" dirty="0">
                <a:latin typeface="+mj-lt"/>
              </a:rPr>
              <a:t> public </a:t>
            </a:r>
            <a:r>
              <a:rPr lang="en-US" sz="1800" dirty="0" err="1">
                <a:latin typeface="+mj-lt"/>
              </a:rPr>
              <a:t>dintre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satele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limitrofe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</a:t>
            </a:r>
            <a:r>
              <a:rPr lang="en-US" sz="1800" dirty="0">
                <a:latin typeface="+mj-lt"/>
              </a:rPr>
              <a:t> Ludus </a:t>
            </a:r>
            <a:r>
              <a:rPr lang="en-US" sz="1800" dirty="0" err="1">
                <a:latin typeface="+mj-lt"/>
              </a:rPr>
              <a:t>este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asigurat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catre</a:t>
            </a:r>
            <a:r>
              <a:rPr lang="en-US" sz="1800" dirty="0">
                <a:latin typeface="+mj-lt"/>
              </a:rPr>
              <a:t>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Happy Serv S.R.L.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baza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gestiunii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delegate,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aprobată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prin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HCL nr. 206 din 21.09.2010 (3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linii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transport cu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lungimea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totală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a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traseelor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29,3 km)  </a:t>
            </a:r>
            <a:endParaRPr lang="en-US" sz="1800" dirty="0">
              <a:latin typeface="+mj-lt"/>
            </a:endParaRPr>
          </a:p>
          <a:p>
            <a:pPr>
              <a:buFont typeface="Wingdings" pitchFamily="2" charset="2"/>
              <a:buChar char="ü"/>
            </a:pPr>
            <a:r>
              <a:rPr lang="en-US" sz="1800" dirty="0" err="1">
                <a:latin typeface="+mj-lt"/>
              </a:rPr>
              <a:t>Intre</a:t>
            </a:r>
            <a:r>
              <a:rPr lang="en-US" sz="1800" dirty="0">
                <a:latin typeface="+mj-lt"/>
              </a:rPr>
              <a:t> Ludus </a:t>
            </a:r>
            <a:r>
              <a:rPr lang="en-US" sz="1800" dirty="0" err="1">
                <a:latin typeface="+mj-lt"/>
              </a:rPr>
              <a:t>si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Sarmasu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respectiv</a:t>
            </a:r>
            <a:r>
              <a:rPr lang="en-US" sz="1800" dirty="0">
                <a:latin typeface="+mj-lt"/>
              </a:rPr>
              <a:t> Ludus </a:t>
            </a:r>
            <a:r>
              <a:rPr lang="en-US" sz="1800" dirty="0" err="1">
                <a:latin typeface="+mj-lt"/>
              </a:rPr>
              <a:t>si</a:t>
            </a:r>
            <a:r>
              <a:rPr lang="en-US" sz="1800" dirty="0">
                <a:latin typeface="+mj-lt"/>
              </a:rPr>
              <a:t> Targu Mures </a:t>
            </a:r>
            <a:r>
              <a:rPr lang="en-US" sz="1800" dirty="0" err="1">
                <a:latin typeface="+mj-lt"/>
              </a:rPr>
              <a:t>transportul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este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asigurat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</a:t>
            </a:r>
            <a:r>
              <a:rPr lang="en-US" sz="1800" dirty="0">
                <a:latin typeface="+mj-lt"/>
              </a:rPr>
              <a:t> pe </a:t>
            </a:r>
            <a:r>
              <a:rPr lang="en-US" sz="1800" dirty="0" err="1">
                <a:latin typeface="+mj-lt"/>
              </a:rPr>
              <a:t>calea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ferata</a:t>
            </a:r>
            <a:r>
              <a:rPr lang="en-US" sz="1800" dirty="0">
                <a:latin typeface="+mj-lt"/>
              </a:rPr>
              <a:t>, care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există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încă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din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anul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1872,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când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s-a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dat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exploatare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sectorul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cale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ferată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Războieni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–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Târgu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Mureș,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lungime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59,2 km </a:t>
            </a:r>
            <a:r>
              <a:rPr lang="en-US" sz="1800" dirty="0">
                <a:latin typeface="+mj-lt"/>
              </a:rPr>
              <a:t>;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decursul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unei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zile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lucrătoare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intervalul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orar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00:00 - 23:59,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stația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Luduș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reprezintă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punct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plecare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/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sosire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pentru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24 de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trenuri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endParaRPr lang="en-US" sz="1800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err="1"/>
              <a:t>Infrastructura</a:t>
            </a:r>
            <a:r>
              <a:rPr lang="en-US" sz="3400" dirty="0"/>
              <a:t> (II)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34400" cy="4690872"/>
          </a:xfrm>
        </p:spPr>
        <p:txBody>
          <a:bodyPr>
            <a:normAutofit lnSpcReduction="10000"/>
          </a:bodyPr>
          <a:lstStyle/>
          <a:p>
            <a:r>
              <a:rPr lang="en-US" sz="1900" b="1" dirty="0" err="1"/>
              <a:t>Infrastructura</a:t>
            </a:r>
            <a:r>
              <a:rPr lang="en-US" sz="1900" b="1" dirty="0"/>
              <a:t> </a:t>
            </a:r>
            <a:r>
              <a:rPr lang="en-US" sz="1900" b="1" dirty="0" err="1"/>
              <a:t>tehnica-edilitara</a:t>
            </a:r>
            <a:endParaRPr lang="en-US" sz="1900" b="1" dirty="0"/>
          </a:p>
          <a:p>
            <a:pPr>
              <a:buNone/>
            </a:pPr>
            <a:r>
              <a:rPr lang="en-US" sz="1800" b="1" dirty="0"/>
              <a:t>3. </a:t>
            </a:r>
            <a:r>
              <a:rPr lang="en-US" sz="1800" b="1" dirty="0" err="1"/>
              <a:t>Reteaua</a:t>
            </a:r>
            <a:r>
              <a:rPr lang="en-US" sz="1800" b="1" dirty="0"/>
              <a:t> de </a:t>
            </a:r>
            <a:r>
              <a:rPr lang="en-US" sz="1800" b="1" dirty="0" err="1"/>
              <a:t>alimentare</a:t>
            </a:r>
            <a:r>
              <a:rPr lang="en-US" sz="1800" b="1" dirty="0"/>
              <a:t> cu </a:t>
            </a:r>
            <a:r>
              <a:rPr lang="en-US" sz="1800" b="1" dirty="0" err="1"/>
              <a:t>apa</a:t>
            </a:r>
            <a:r>
              <a:rPr lang="en-US" sz="1800" b="1" dirty="0"/>
              <a:t> </a:t>
            </a:r>
            <a:r>
              <a:rPr lang="en-US" sz="1800" b="1" dirty="0" err="1"/>
              <a:t>si</a:t>
            </a:r>
            <a:r>
              <a:rPr lang="en-US" sz="1800" b="1" dirty="0"/>
              <a:t> </a:t>
            </a:r>
            <a:r>
              <a:rPr lang="en-US" sz="1800" b="1" dirty="0" err="1"/>
              <a:t>canalizare</a:t>
            </a:r>
            <a:endParaRPr lang="en-US" sz="1800" b="1" dirty="0"/>
          </a:p>
          <a:p>
            <a:pPr>
              <a:buNone/>
            </a:pPr>
            <a:r>
              <a:rPr lang="vi-VN" sz="1800" dirty="0"/>
              <a:t>Principala reţea de alimentare cu apă este </a:t>
            </a:r>
            <a:r>
              <a:rPr lang="vi-VN" sz="1800" b="1" dirty="0"/>
              <a:t>concesionată </a:t>
            </a:r>
            <a:r>
              <a:rPr lang="en-US" sz="1800" b="1" dirty="0"/>
              <a:t>in </a:t>
            </a:r>
            <a:r>
              <a:rPr lang="en-US" sz="1800" b="1" dirty="0" err="1"/>
              <a:t>intregime</a:t>
            </a:r>
            <a:r>
              <a:rPr lang="en-US" sz="1800" b="1" dirty="0"/>
              <a:t>, </a:t>
            </a:r>
            <a:r>
              <a:rPr lang="vi-VN" sz="1800" b="1" dirty="0"/>
              <a:t>către </a:t>
            </a:r>
            <a:r>
              <a:rPr lang="en-US" sz="1800" b="1" dirty="0" err="1"/>
              <a:t>operatorul</a:t>
            </a:r>
            <a:r>
              <a:rPr lang="en-US" sz="1800" b="1" dirty="0"/>
              <a:t> regional Aqua </a:t>
            </a:r>
            <a:r>
              <a:rPr lang="en-US" sz="1800" b="1" dirty="0" err="1"/>
              <a:t>Serv</a:t>
            </a:r>
            <a:r>
              <a:rPr lang="en-US" sz="1800" b="1" dirty="0"/>
              <a:t> S.A.</a:t>
            </a:r>
            <a:r>
              <a:rPr lang="vi-VN" sz="1800" dirty="0"/>
              <a:t> </a:t>
            </a:r>
            <a:endParaRPr lang="en-US" sz="1800" dirty="0"/>
          </a:p>
          <a:p>
            <a:pPr>
              <a:buNone/>
            </a:pPr>
            <a:r>
              <a:rPr lang="vi-VN" sz="1800" dirty="0"/>
              <a:t>În prezent oraşul Luduş beneficiază de sistem centralizat de alimentare cu apă având atât aducţiune cât şi distribuţie pe raza oraşului</a:t>
            </a:r>
            <a:r>
              <a:rPr lang="en-US" sz="1800" dirty="0"/>
              <a:t> </a:t>
            </a:r>
            <a:r>
              <a:rPr lang="en-US" sz="1800" dirty="0" err="1"/>
              <a:t>insa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un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mai</a:t>
            </a:r>
            <a:r>
              <a:rPr lang="en-US" sz="1800" dirty="0"/>
              <a:t> </a:t>
            </a:r>
            <a:r>
              <a:rPr lang="en-US" sz="1800" dirty="0" err="1"/>
              <a:t>invechit</a:t>
            </a:r>
            <a:r>
              <a:rPr lang="en-US" sz="1800" dirty="0"/>
              <a:t>, </a:t>
            </a:r>
            <a:r>
              <a:rPr lang="en-US" sz="1800" dirty="0" err="1"/>
              <a:t>inca</a:t>
            </a:r>
            <a:r>
              <a:rPr lang="en-US" sz="1800" dirty="0"/>
              <a:t> din 1985, care </a:t>
            </a:r>
            <a:r>
              <a:rPr lang="en-US" sz="1800" dirty="0" err="1"/>
              <a:t>probabil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necesita</a:t>
            </a:r>
            <a:r>
              <a:rPr lang="en-US" sz="1800" dirty="0"/>
              <a:t> </a:t>
            </a:r>
            <a:r>
              <a:rPr lang="en-US" sz="1800" dirty="0" err="1"/>
              <a:t>investitii</a:t>
            </a:r>
            <a:r>
              <a:rPr lang="en-US" sz="1800" dirty="0"/>
              <a:t> in </a:t>
            </a:r>
            <a:r>
              <a:rPr lang="en-US" sz="1800" dirty="0" err="1"/>
              <a:t>perioada</a:t>
            </a:r>
            <a:r>
              <a:rPr lang="en-US" sz="1800" dirty="0"/>
              <a:t> </a:t>
            </a:r>
            <a:r>
              <a:rPr lang="en-US" sz="1800" dirty="0" err="1"/>
              <a:t>urmatoare</a:t>
            </a:r>
            <a:r>
              <a:rPr lang="vi-VN" sz="1800" dirty="0"/>
              <a:t>. </a:t>
            </a:r>
            <a:endParaRPr lang="en-US" sz="1800" dirty="0"/>
          </a:p>
          <a:p>
            <a:pPr>
              <a:buNone/>
            </a:pPr>
            <a:r>
              <a:rPr lang="vi-VN" sz="1800" dirty="0"/>
              <a:t>În prezent </a:t>
            </a:r>
            <a:r>
              <a:rPr lang="en-US" sz="1800" dirty="0"/>
              <a:t>mare </a:t>
            </a:r>
            <a:r>
              <a:rPr lang="en-US" sz="1800" dirty="0" err="1"/>
              <a:t>parte</a:t>
            </a:r>
            <a:r>
              <a:rPr lang="en-US" sz="1800" dirty="0"/>
              <a:t> din </a:t>
            </a:r>
            <a:r>
              <a:rPr lang="en-US" sz="1800" dirty="0" err="1"/>
              <a:t>locuitorii</a:t>
            </a:r>
            <a:r>
              <a:rPr lang="en-US" sz="1800" dirty="0"/>
              <a:t> </a:t>
            </a:r>
            <a:r>
              <a:rPr lang="en-US" sz="1800" dirty="0" err="1"/>
              <a:t>orasului</a:t>
            </a:r>
            <a:r>
              <a:rPr lang="en-US" sz="1800" dirty="0"/>
              <a:t> Ludus </a:t>
            </a:r>
            <a:r>
              <a:rPr lang="en-US" sz="1800" dirty="0" err="1"/>
              <a:t>erau</a:t>
            </a:r>
            <a:r>
              <a:rPr lang="vi-VN" sz="1800" dirty="0"/>
              <a:t> branşaţi la sistemul de alimentare cu apa. </a:t>
            </a:r>
            <a:r>
              <a:rPr lang="en-US" sz="1800" dirty="0" err="1"/>
              <a:t>Astfel</a:t>
            </a:r>
            <a:r>
              <a:rPr lang="en-US" sz="1800" dirty="0"/>
              <a:t> la 2020, din 6102 </a:t>
            </a:r>
            <a:r>
              <a:rPr lang="en-US" sz="1800" dirty="0" err="1"/>
              <a:t>locuinte</a:t>
            </a:r>
            <a:r>
              <a:rPr lang="en-US" sz="1800" dirty="0"/>
              <a:t> </a:t>
            </a:r>
            <a:r>
              <a:rPr lang="en-US" sz="1800" dirty="0" err="1"/>
              <a:t>erau</a:t>
            </a:r>
            <a:r>
              <a:rPr lang="en-US" sz="1800" dirty="0"/>
              <a:t> </a:t>
            </a:r>
            <a:r>
              <a:rPr lang="en-US" sz="1800" dirty="0" err="1"/>
              <a:t>racordate</a:t>
            </a:r>
            <a:r>
              <a:rPr lang="en-US" sz="1800" dirty="0"/>
              <a:t> 5.540, </a:t>
            </a:r>
            <a:r>
              <a:rPr lang="en-US" sz="1800" dirty="0" err="1"/>
              <a:t>adica</a:t>
            </a:r>
            <a:r>
              <a:rPr lang="en-US" sz="1800" dirty="0"/>
              <a:t> </a:t>
            </a:r>
            <a:r>
              <a:rPr lang="en-US" sz="1800" dirty="0" err="1"/>
              <a:t>aprox</a:t>
            </a:r>
            <a:r>
              <a:rPr lang="en-US" sz="1800" dirty="0"/>
              <a:t> 90%. </a:t>
            </a:r>
            <a:r>
              <a:rPr lang="en-US" sz="1800" dirty="0" err="1"/>
              <a:t>Reteaua</a:t>
            </a:r>
            <a:r>
              <a:rPr lang="en-US" sz="1800" dirty="0"/>
              <a:t> de </a:t>
            </a:r>
            <a:r>
              <a:rPr lang="en-US" sz="1800" dirty="0" err="1"/>
              <a:t>apa</a:t>
            </a:r>
            <a:r>
              <a:rPr lang="en-US" sz="1800" dirty="0"/>
              <a:t> </a:t>
            </a:r>
            <a:r>
              <a:rPr lang="en-US" sz="1800" dirty="0" err="1"/>
              <a:t>avea</a:t>
            </a:r>
            <a:r>
              <a:rPr lang="en-US" sz="1800" dirty="0"/>
              <a:t> la dec 2020 o </a:t>
            </a:r>
            <a:r>
              <a:rPr lang="en-US" sz="1800" dirty="0" err="1"/>
              <a:t>lungime</a:t>
            </a:r>
            <a:r>
              <a:rPr lang="en-US" sz="1800" dirty="0"/>
              <a:t> de 93 km, din care 14 km au </a:t>
            </a:r>
            <a:r>
              <a:rPr lang="en-US" sz="1800" dirty="0" err="1"/>
              <a:t>fost</a:t>
            </a:r>
            <a:r>
              <a:rPr lang="en-US" sz="1800" dirty="0"/>
              <a:t> </a:t>
            </a:r>
            <a:r>
              <a:rPr lang="en-US" sz="1800" dirty="0" err="1"/>
              <a:t>construiti</a:t>
            </a:r>
            <a:r>
              <a:rPr lang="en-US" sz="1800" dirty="0"/>
              <a:t> in </a:t>
            </a:r>
            <a:r>
              <a:rPr lang="en-US" sz="1800" dirty="0" err="1"/>
              <a:t>perioada</a:t>
            </a:r>
            <a:r>
              <a:rPr lang="en-US" sz="1800" dirty="0"/>
              <a:t> 2015-2020. </a:t>
            </a:r>
          </a:p>
          <a:p>
            <a:pPr>
              <a:buNone/>
            </a:pPr>
            <a:r>
              <a:rPr lang="en-US" sz="1800" dirty="0"/>
              <a:t>Ca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reteaua</a:t>
            </a:r>
            <a:r>
              <a:rPr lang="en-US" sz="1800" dirty="0"/>
              <a:t> de </a:t>
            </a:r>
            <a:r>
              <a:rPr lang="en-US" sz="1800" dirty="0" err="1"/>
              <a:t>apa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cea</a:t>
            </a:r>
            <a:r>
              <a:rPr lang="en-US" sz="1800" dirty="0"/>
              <a:t> de </a:t>
            </a:r>
            <a:r>
              <a:rPr lang="en-US" sz="1800" dirty="0" err="1"/>
              <a:t>canalizare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vi-VN" sz="1800" b="1" dirty="0"/>
              <a:t>concesionată către </a:t>
            </a:r>
            <a:r>
              <a:rPr lang="en-US" sz="1800" b="1" dirty="0" err="1"/>
              <a:t>operatorul</a:t>
            </a:r>
            <a:r>
              <a:rPr lang="en-US" sz="1800" b="1" dirty="0"/>
              <a:t> regional Aqua Serv S.A.</a:t>
            </a:r>
            <a:r>
              <a:rPr lang="vi-VN" sz="1800" dirty="0"/>
              <a:t> </a:t>
            </a:r>
            <a:r>
              <a:rPr lang="en-US" sz="1800" dirty="0"/>
              <a:t>Conform </a:t>
            </a:r>
            <a:r>
              <a:rPr lang="en-US" sz="1800" dirty="0" err="1"/>
              <a:t>datelor</a:t>
            </a:r>
            <a:r>
              <a:rPr lang="en-US" sz="1800" dirty="0"/>
              <a:t> din 2020, </a:t>
            </a:r>
            <a:r>
              <a:rPr lang="en-US" sz="1800" dirty="0" err="1"/>
              <a:t>aceasta</a:t>
            </a:r>
            <a:r>
              <a:rPr lang="en-US" sz="1800" dirty="0"/>
              <a:t> </a:t>
            </a:r>
            <a:r>
              <a:rPr lang="en-US" sz="1800" dirty="0" err="1"/>
              <a:t>avea</a:t>
            </a:r>
            <a:r>
              <a:rPr lang="en-US" sz="1800" dirty="0"/>
              <a:t> o </a:t>
            </a:r>
            <a:r>
              <a:rPr lang="en-US" sz="1800" dirty="0" err="1"/>
              <a:t>lungime</a:t>
            </a:r>
            <a:r>
              <a:rPr lang="en-US" sz="1800" dirty="0"/>
              <a:t> de 63.5 km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err="1"/>
              <a:t>Infrastructura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4234944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534400" cy="5059362"/>
          </a:xfrm>
        </p:spPr>
        <p:txBody>
          <a:bodyPr>
            <a:normAutofit lnSpcReduction="10000"/>
          </a:bodyPr>
          <a:lstStyle/>
          <a:p>
            <a:r>
              <a:rPr lang="en-US" sz="1900" b="1" dirty="0">
                <a:latin typeface="+mj-lt"/>
              </a:rPr>
              <a:t>Cu </a:t>
            </a:r>
            <a:r>
              <a:rPr lang="en-US" sz="1900" b="1" dirty="0" err="1">
                <a:latin typeface="+mj-lt"/>
              </a:rPr>
              <a:t>ajutorul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fondurilor</a:t>
            </a:r>
            <a:r>
              <a:rPr lang="en-US" sz="1900" b="1" dirty="0">
                <a:latin typeface="+mj-lt"/>
              </a:rPr>
              <a:t> </a:t>
            </a:r>
            <a:r>
              <a:rPr lang="en-US" sz="1900" b="1" dirty="0" err="1">
                <a:latin typeface="+mj-lt"/>
              </a:rPr>
              <a:t>europene</a:t>
            </a:r>
            <a:r>
              <a:rPr lang="en-US" sz="1900" b="1" dirty="0"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anul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2015 a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fost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construită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o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stație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nouă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epurare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in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cadrul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proiectului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„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Construirea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unei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noi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stații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epurare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Luduș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și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Iernut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–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reabilitarea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stației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epurare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”,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acest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proiect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făcând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parte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din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proiectul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POS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Mediu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Extinderea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și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reabilitarea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infrastructurii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apă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și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apă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uzată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județul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Mureș </a:t>
            </a:r>
          </a:p>
          <a:p>
            <a:endParaRPr lang="en-US" sz="1800" dirty="0">
              <a:solidFill>
                <a:srgbClr val="000000"/>
              </a:solidFill>
              <a:latin typeface="+mj-lt"/>
            </a:endParaRPr>
          </a:p>
          <a:p>
            <a:pPr marL="109728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+mj-lt"/>
              </a:rPr>
              <a:t>4.Reteaua de </a:t>
            </a:r>
            <a:r>
              <a:rPr lang="en-US" sz="1800" b="1" dirty="0" err="1">
                <a:solidFill>
                  <a:srgbClr val="000000"/>
                </a:solidFill>
                <a:latin typeface="+mj-lt"/>
              </a:rPr>
              <a:t>alimentare</a:t>
            </a:r>
            <a:r>
              <a:rPr lang="en-US" sz="1800" b="1" dirty="0">
                <a:solidFill>
                  <a:srgbClr val="000000"/>
                </a:solidFill>
                <a:latin typeface="+mj-lt"/>
              </a:rPr>
              <a:t> cu gaze </a:t>
            </a:r>
            <a:r>
              <a:rPr lang="en-US" sz="1800" b="1" dirty="0" err="1">
                <a:solidFill>
                  <a:srgbClr val="000000"/>
                </a:solidFill>
                <a:latin typeface="+mj-lt"/>
              </a:rPr>
              <a:t>naturale</a:t>
            </a:r>
            <a:endParaRPr lang="en-US" sz="1800" b="1" dirty="0">
              <a:solidFill>
                <a:srgbClr val="000000"/>
              </a:solidFill>
              <a:latin typeface="+mj-lt"/>
            </a:endParaRPr>
          </a:p>
          <a:p>
            <a:pPr marL="109728" indent="0">
              <a:buNone/>
            </a:pP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Județul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Mureș se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situează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pe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primul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loc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ceea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privește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producția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gaze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naturale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România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furnizând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peste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60% din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totalul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extras pe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țară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și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este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totodată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județul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cu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cea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mai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dezvoltată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rețea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distribuție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a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gazului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metan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.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Orașul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Luduș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face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parte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din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principalele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localități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pe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teritoriul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cărora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există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captări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gaze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naturale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aflate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exploatarea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ROMGAZ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Mediaș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Schela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Târgu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Mureș. ROMGAZ S.A.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deține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o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importantă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exploatare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a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gazelor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naturale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(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între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localitățile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Avrămești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și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Roșiori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),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cuprinde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numeroase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sonde de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extracție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gaze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naturale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conducte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aducțiune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conducte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colectoare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grup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pompare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și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instalații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aferente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.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Teritoriul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administrativ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al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Orașului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Luduș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este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traversat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mai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multe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conducte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transport gaze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naturale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de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presiune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înaltă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,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operatorul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acestora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+mj-lt"/>
              </a:rPr>
              <a:t>fiind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+mj-lt"/>
              </a:rPr>
              <a:t> S.N.T.G.N. TRANSGAZ S.A. MEDIAȘ. </a:t>
            </a:r>
            <a:endParaRPr lang="en-US" sz="1800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err="1"/>
              <a:t>Infrastructura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932002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334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800" b="1" i="0" u="none" strike="noStrike" baseline="0" dirty="0" err="1">
                <a:solidFill>
                  <a:srgbClr val="000000"/>
                </a:solidFill>
                <a:latin typeface="+mj-lt"/>
              </a:rPr>
              <a:t>Lungimea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1" i="0" u="none" strike="noStrike" baseline="0" dirty="0" err="1">
                <a:solidFill>
                  <a:srgbClr val="000000"/>
                </a:solidFill>
                <a:latin typeface="+mj-lt"/>
              </a:rPr>
              <a:t>totală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+mj-lt"/>
              </a:rPr>
              <a:t> a </a:t>
            </a:r>
            <a:r>
              <a:rPr lang="en-US" sz="1800" b="1" i="0" u="none" strike="noStrike" baseline="0" dirty="0" err="1">
                <a:solidFill>
                  <a:srgbClr val="000000"/>
                </a:solidFill>
                <a:latin typeface="+mj-lt"/>
              </a:rPr>
              <a:t>conductelor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+mj-lt"/>
              </a:rPr>
              <a:t> de </a:t>
            </a:r>
            <a:r>
              <a:rPr lang="en-US" sz="1800" b="1" i="0" u="none" strike="noStrike" baseline="0" dirty="0" err="1">
                <a:solidFill>
                  <a:srgbClr val="000000"/>
                </a:solidFill>
                <a:latin typeface="+mj-lt"/>
              </a:rPr>
              <a:t>distribuție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+mj-lt"/>
              </a:rPr>
              <a:t> a </a:t>
            </a:r>
            <a:r>
              <a:rPr lang="en-US" sz="1800" b="1" i="0" u="none" strike="noStrike" baseline="0" dirty="0" err="1">
                <a:solidFill>
                  <a:srgbClr val="000000"/>
                </a:solidFill>
                <a:latin typeface="+mj-lt"/>
              </a:rPr>
              <a:t>gazelor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+mj-lt"/>
              </a:rPr>
              <a:t> in </a:t>
            </a:r>
            <a:r>
              <a:rPr lang="en-US" sz="1800" b="1" i="0" u="none" strike="noStrike" baseline="0" dirty="0" err="1">
                <a:solidFill>
                  <a:srgbClr val="000000"/>
                </a:solidFill>
                <a:latin typeface="+mj-lt"/>
              </a:rPr>
              <a:t>orasul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+mj-lt"/>
              </a:rPr>
              <a:t> Ludus </a:t>
            </a:r>
            <a:r>
              <a:rPr lang="en-US" sz="1800" b="1" i="0" u="none" strike="noStrike" baseline="0" dirty="0" err="1">
                <a:solidFill>
                  <a:srgbClr val="000000"/>
                </a:solidFill>
                <a:latin typeface="+mj-lt"/>
              </a:rPr>
              <a:t>avea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+mj-lt"/>
              </a:rPr>
              <a:t> 69.9 km (conf date 2020), </a:t>
            </a:r>
            <a:r>
              <a:rPr lang="en-US" sz="1800" b="1" i="0" u="none" strike="noStrike" baseline="0" dirty="0" err="1">
                <a:solidFill>
                  <a:srgbClr val="000000"/>
                </a:solidFill>
                <a:latin typeface="+mj-lt"/>
              </a:rPr>
              <a:t>asigurand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1" i="0" u="none" strike="noStrike" baseline="0" dirty="0" err="1">
                <a:solidFill>
                  <a:srgbClr val="000000"/>
                </a:solidFill>
                <a:latin typeface="+mj-lt"/>
              </a:rPr>
              <a:t>alimentarea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1" i="0" u="none" strike="noStrike" baseline="0" dirty="0" err="1">
                <a:solidFill>
                  <a:srgbClr val="000000"/>
                </a:solidFill>
                <a:latin typeface="+mj-lt"/>
              </a:rPr>
              <a:t>tuturor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800" b="1" i="0" u="none" strike="noStrike" baseline="0" dirty="0" err="1">
                <a:solidFill>
                  <a:srgbClr val="000000"/>
                </a:solidFill>
                <a:latin typeface="+mj-lt"/>
              </a:rPr>
              <a:t>localitatilor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+mj-lt"/>
              </a:rPr>
              <a:t> din </a:t>
            </a:r>
            <a:r>
              <a:rPr lang="en-US" sz="1800" b="1" i="0" u="none" strike="noStrike" baseline="0" dirty="0" err="1">
                <a:solidFill>
                  <a:srgbClr val="000000"/>
                </a:solidFill>
                <a:latin typeface="+mj-lt"/>
              </a:rPr>
              <a:t>localitate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+mj-lt"/>
              </a:rPr>
              <a:t>.</a:t>
            </a:r>
          </a:p>
          <a:p>
            <a:pPr>
              <a:buNone/>
            </a:pPr>
            <a:r>
              <a:rPr lang="en-US" sz="1800" dirty="0">
                <a:latin typeface="+mj-lt"/>
              </a:rPr>
              <a:t>c. </a:t>
            </a:r>
            <a:r>
              <a:rPr lang="en-US" sz="1800" b="1" dirty="0" err="1">
                <a:latin typeface="+mj-lt"/>
              </a:rPr>
              <a:t>Reteaua</a:t>
            </a:r>
            <a:r>
              <a:rPr lang="en-US" sz="1800" b="1" dirty="0">
                <a:latin typeface="+mj-lt"/>
              </a:rPr>
              <a:t> de </a:t>
            </a:r>
            <a:r>
              <a:rPr lang="en-US" sz="1800" b="1" dirty="0" err="1">
                <a:latin typeface="+mj-lt"/>
              </a:rPr>
              <a:t>iluminat</a:t>
            </a:r>
            <a:r>
              <a:rPr lang="en-US" sz="1800" b="1" dirty="0">
                <a:latin typeface="+mj-lt"/>
              </a:rPr>
              <a:t> public </a:t>
            </a:r>
            <a:r>
              <a:rPr lang="en-US" sz="1800" dirty="0" err="1">
                <a:latin typeface="+mj-lt"/>
              </a:rPr>
              <a:t>este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administrata</a:t>
            </a:r>
            <a:r>
              <a:rPr lang="en-US" sz="1800" dirty="0">
                <a:latin typeface="+mj-lt"/>
              </a:rPr>
              <a:t> direct de </a:t>
            </a:r>
            <a:r>
              <a:rPr lang="en-US" sz="1800" dirty="0" err="1">
                <a:latin typeface="+mj-lt"/>
              </a:rPr>
              <a:t>catre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primaria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orasului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iar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lucrarile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mententata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sunt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realizate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cate</a:t>
            </a:r>
            <a:r>
              <a:rPr lang="en-US" sz="1800" dirty="0">
                <a:latin typeface="+mj-lt"/>
              </a:rPr>
              <a:t>  </a:t>
            </a:r>
            <a:r>
              <a:rPr lang="en-US" sz="1800" dirty="0" err="1">
                <a:latin typeface="+mj-lt"/>
              </a:rPr>
              <a:t>Electrica</a:t>
            </a:r>
            <a:r>
              <a:rPr lang="en-US" sz="1800" dirty="0">
                <a:latin typeface="+mj-lt"/>
              </a:rPr>
              <a:t>. </a:t>
            </a:r>
            <a:r>
              <a:rPr lang="en-US" sz="1800" dirty="0" err="1">
                <a:latin typeface="+mj-lt"/>
              </a:rPr>
              <a:t>Dealtfel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administratia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publica</a:t>
            </a:r>
            <a:r>
              <a:rPr lang="en-US" sz="1800" dirty="0">
                <a:latin typeface="+mj-lt"/>
              </a:rPr>
              <a:t> are in </a:t>
            </a:r>
            <a:r>
              <a:rPr lang="en-US" sz="1800" dirty="0" err="1">
                <a:latin typeface="+mj-lt"/>
              </a:rPr>
              <a:t>vedere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optimizarea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retelei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iluminat</a:t>
            </a:r>
            <a:r>
              <a:rPr lang="en-US" sz="1800" dirty="0">
                <a:latin typeface="+mj-lt"/>
              </a:rPr>
              <a:t> public </a:t>
            </a:r>
            <a:r>
              <a:rPr lang="en-US" sz="1800" dirty="0" err="1">
                <a:latin typeface="+mj-lt"/>
              </a:rPr>
              <a:t>prin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concesiunea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serviciului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intretinere</a:t>
            </a:r>
            <a:r>
              <a:rPr lang="en-US" sz="1800" dirty="0">
                <a:latin typeface="+mj-lt"/>
              </a:rPr>
              <a:t> a </a:t>
            </a:r>
            <a:r>
              <a:rPr lang="en-US" sz="1800" dirty="0" err="1">
                <a:latin typeface="+mj-lt"/>
              </a:rPr>
              <a:t>iluminatului</a:t>
            </a:r>
            <a:r>
              <a:rPr lang="en-US" sz="1800" dirty="0">
                <a:latin typeface="+mj-lt"/>
              </a:rPr>
              <a:t> public;  </a:t>
            </a:r>
            <a:r>
              <a:rPr lang="en-US" sz="1800" dirty="0" err="1">
                <a:latin typeface="+mj-lt"/>
              </a:rPr>
              <a:t>procedura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este</a:t>
            </a:r>
            <a:r>
              <a:rPr lang="en-US" sz="1800" dirty="0">
                <a:latin typeface="+mj-lt"/>
              </a:rPr>
              <a:t> in </a:t>
            </a:r>
            <a:r>
              <a:rPr lang="en-US" sz="1800" dirty="0" err="1">
                <a:latin typeface="+mj-lt"/>
              </a:rPr>
              <a:t>derulare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</a:t>
            </a:r>
            <a:r>
              <a:rPr lang="en-US" sz="1800" dirty="0">
                <a:latin typeface="+mj-lt"/>
              </a:rPr>
              <a:t> are o </a:t>
            </a:r>
            <a:r>
              <a:rPr lang="en-US" sz="1800" dirty="0" err="1">
                <a:latin typeface="+mj-lt"/>
              </a:rPr>
              <a:t>valoare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estimativa</a:t>
            </a:r>
            <a:r>
              <a:rPr lang="en-US" sz="1800" dirty="0">
                <a:latin typeface="+mj-lt"/>
              </a:rPr>
              <a:t> de 336 mii </a:t>
            </a:r>
            <a:r>
              <a:rPr lang="en-US" sz="1800" dirty="0" err="1">
                <a:latin typeface="+mj-lt"/>
              </a:rPr>
              <a:t>ron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insa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doar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pentru</a:t>
            </a:r>
            <a:r>
              <a:rPr lang="en-US" sz="1800" dirty="0">
                <a:latin typeface="+mj-lt"/>
              </a:rPr>
              <a:t> an (</a:t>
            </a:r>
            <a:r>
              <a:rPr lang="en-US" sz="1800" dirty="0" err="1">
                <a:latin typeface="+mj-lt"/>
              </a:rPr>
              <a:t>pana</a:t>
            </a:r>
            <a:r>
              <a:rPr lang="en-US" sz="1800" dirty="0">
                <a:latin typeface="+mj-lt"/>
              </a:rPr>
              <a:t> la </a:t>
            </a:r>
            <a:r>
              <a:rPr lang="en-US" sz="1800" dirty="0" err="1">
                <a:latin typeface="+mj-lt"/>
              </a:rPr>
              <a:t>implementarea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proiectului</a:t>
            </a:r>
            <a:r>
              <a:rPr lang="en-US" sz="1800" dirty="0">
                <a:latin typeface="+mj-lt"/>
              </a:rPr>
              <a:t> co-</a:t>
            </a:r>
            <a:r>
              <a:rPr lang="en-US" sz="1800" dirty="0" err="1">
                <a:latin typeface="+mj-lt"/>
              </a:rPr>
              <a:t>finantat</a:t>
            </a:r>
            <a:r>
              <a:rPr lang="en-US" sz="1800" dirty="0">
                <a:latin typeface="+mj-lt"/>
              </a:rPr>
              <a:t> din </a:t>
            </a:r>
            <a:r>
              <a:rPr lang="en-US" sz="1800" dirty="0" err="1">
                <a:latin typeface="+mj-lt"/>
              </a:rPr>
              <a:t>fonduri</a:t>
            </a:r>
            <a:r>
              <a:rPr lang="en-US" sz="1800" dirty="0">
                <a:latin typeface="+mj-lt"/>
              </a:rPr>
              <a:t> UE). </a:t>
            </a:r>
            <a:r>
              <a:rPr lang="en-US" sz="1800" dirty="0" err="1">
                <a:latin typeface="+mj-lt"/>
              </a:rPr>
              <a:t>Unul</a:t>
            </a:r>
            <a:r>
              <a:rPr lang="en-US" sz="1800" dirty="0">
                <a:latin typeface="+mj-lt"/>
              </a:rPr>
              <a:t> din </a:t>
            </a:r>
            <a:r>
              <a:rPr lang="en-US" sz="1800" dirty="0" err="1">
                <a:latin typeface="+mj-lt"/>
              </a:rPr>
              <a:t>contractele</a:t>
            </a:r>
            <a:r>
              <a:rPr lang="en-US" sz="1800" dirty="0">
                <a:latin typeface="+mj-lt"/>
              </a:rPr>
              <a:t> co-</a:t>
            </a:r>
            <a:r>
              <a:rPr lang="en-US" sz="1800" dirty="0" err="1">
                <a:latin typeface="+mj-lt"/>
              </a:rPr>
              <a:t>finantate</a:t>
            </a:r>
            <a:r>
              <a:rPr lang="en-US" sz="1800" dirty="0">
                <a:latin typeface="+mj-lt"/>
              </a:rPr>
              <a:t> din </a:t>
            </a:r>
            <a:r>
              <a:rPr lang="en-US" sz="1800" dirty="0" err="1">
                <a:latin typeface="+mj-lt"/>
              </a:rPr>
              <a:t>fonduri</a:t>
            </a:r>
            <a:r>
              <a:rPr lang="en-US" sz="1800" dirty="0">
                <a:latin typeface="+mj-lt"/>
              </a:rPr>
              <a:t> UE </a:t>
            </a:r>
            <a:r>
              <a:rPr lang="en-US" sz="1800" dirty="0" err="1">
                <a:latin typeface="+mj-lt"/>
              </a:rPr>
              <a:t>ce</a:t>
            </a:r>
            <a:r>
              <a:rPr lang="en-US" sz="1800" dirty="0">
                <a:latin typeface="+mj-lt"/>
              </a:rPr>
              <a:t> face </a:t>
            </a:r>
            <a:r>
              <a:rPr lang="en-US" sz="1800" dirty="0" err="1">
                <a:latin typeface="+mj-lt"/>
              </a:rPr>
              <a:t>obiectul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prezentei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finantari</a:t>
            </a:r>
            <a:r>
              <a:rPr lang="en-US" sz="1800" dirty="0">
                <a:latin typeface="+mj-lt"/>
              </a:rPr>
              <a:t> are in </a:t>
            </a:r>
            <a:r>
              <a:rPr lang="en-US" sz="1800" dirty="0" err="1">
                <a:latin typeface="+mj-lt"/>
              </a:rPr>
              <a:t>vedere</a:t>
            </a:r>
            <a:r>
              <a:rPr lang="en-US" sz="1800" dirty="0">
                <a:latin typeface="+mj-lt"/>
              </a:rPr>
              <a:t> “</a:t>
            </a:r>
            <a:r>
              <a:rPr lang="en-US" sz="1800" dirty="0" err="1">
                <a:latin typeface="+mj-lt"/>
              </a:rPr>
              <a:t>modernizarea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şi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eficientizarea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sistemului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iluminat</a:t>
            </a:r>
            <a:r>
              <a:rPr lang="en-US" sz="1800" dirty="0">
                <a:latin typeface="+mj-lt"/>
              </a:rPr>
              <a:t> public” </a:t>
            </a:r>
            <a:r>
              <a:rPr lang="en-US" sz="1800" dirty="0" err="1">
                <a:latin typeface="+mj-lt"/>
              </a:rPr>
              <a:t>proiect</a:t>
            </a:r>
            <a:r>
              <a:rPr lang="en-US" sz="1800" dirty="0">
                <a:latin typeface="+mj-lt"/>
              </a:rPr>
              <a:t> a </a:t>
            </a:r>
            <a:r>
              <a:rPr lang="en-US" sz="1800" dirty="0" err="1">
                <a:latin typeface="+mj-lt"/>
              </a:rPr>
              <a:t>carui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valoare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este</a:t>
            </a:r>
            <a:r>
              <a:rPr lang="en-US" sz="1800" dirty="0">
                <a:latin typeface="+mj-lt"/>
              </a:rPr>
              <a:t> de 19.18 mil </a:t>
            </a:r>
            <a:r>
              <a:rPr lang="en-US" sz="1800" dirty="0" err="1">
                <a:latin typeface="+mj-lt"/>
              </a:rPr>
              <a:t>ron</a:t>
            </a:r>
            <a:r>
              <a:rPr lang="en-US" sz="1800" dirty="0">
                <a:latin typeface="+mj-lt"/>
              </a:rPr>
              <a:t>; </a:t>
            </a:r>
            <a:r>
              <a:rPr lang="en-US" sz="1800" dirty="0" err="1">
                <a:latin typeface="+mj-lt"/>
              </a:rPr>
              <a:t>dupa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implementarea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proiectului</a:t>
            </a:r>
            <a:r>
              <a:rPr lang="en-US" sz="1800" dirty="0">
                <a:latin typeface="+mj-lt"/>
              </a:rPr>
              <a:t> in </a:t>
            </a:r>
            <a:r>
              <a:rPr lang="en-US" sz="1800" dirty="0" err="1">
                <a:latin typeface="+mj-lt"/>
              </a:rPr>
              <a:t>cauza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sistemul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iluminat</a:t>
            </a:r>
            <a:r>
              <a:rPr lang="en-US" sz="1800" dirty="0">
                <a:latin typeface="+mj-lt"/>
              </a:rPr>
              <a:t> public </a:t>
            </a:r>
            <a:r>
              <a:rPr lang="en-US" sz="1800" dirty="0" err="1">
                <a:latin typeface="+mj-lt"/>
              </a:rPr>
              <a:t>va</a:t>
            </a:r>
            <a:r>
              <a:rPr lang="en-US" sz="1800" dirty="0">
                <a:latin typeface="+mj-lt"/>
              </a:rPr>
              <a:t> fi </a:t>
            </a:r>
            <a:r>
              <a:rPr lang="en-US" sz="1800" dirty="0" err="1">
                <a:latin typeface="+mj-lt"/>
              </a:rPr>
              <a:t>modernizat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eficientizat</a:t>
            </a:r>
            <a:r>
              <a:rPr lang="en-US" sz="1800" dirty="0">
                <a:latin typeface="+mj-lt"/>
              </a:rPr>
              <a:t> in tot </a:t>
            </a:r>
            <a:r>
              <a:rPr lang="en-US" sz="1800" dirty="0" err="1">
                <a:latin typeface="+mj-lt"/>
              </a:rPr>
              <a:t>orasul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avand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beneficii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atat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dpdv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estetic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dar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mai</a:t>
            </a:r>
            <a:r>
              <a:rPr lang="en-US" sz="1800" dirty="0">
                <a:latin typeface="+mj-lt"/>
              </a:rPr>
              <a:t> ales economic </a:t>
            </a:r>
            <a:r>
              <a:rPr lang="en-US" sz="1800" dirty="0" err="1">
                <a:latin typeface="+mj-lt"/>
              </a:rPr>
              <a:t>prin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reducerea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cheltuielilor</a:t>
            </a:r>
            <a:r>
              <a:rPr lang="en-US" sz="1800" dirty="0">
                <a:latin typeface="+mj-lt"/>
              </a:rPr>
              <a:t> cu </a:t>
            </a:r>
            <a:r>
              <a:rPr lang="en-US" sz="1800" dirty="0" err="1">
                <a:latin typeface="+mj-lt"/>
              </a:rPr>
              <a:t>consumului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energie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intretinere</a:t>
            </a:r>
            <a:endParaRPr lang="en-US" sz="1800" dirty="0">
              <a:latin typeface="+mj-lt"/>
            </a:endParaRPr>
          </a:p>
          <a:p>
            <a:pPr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err="1"/>
              <a:t>Infrastructura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742386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105400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d. </a:t>
            </a:r>
            <a:r>
              <a:rPr lang="en-US" sz="1800" b="1" dirty="0" err="1"/>
              <a:t>Serviciul</a:t>
            </a:r>
            <a:r>
              <a:rPr lang="en-US" sz="1800" b="1" dirty="0"/>
              <a:t> de </a:t>
            </a:r>
            <a:r>
              <a:rPr lang="en-US" sz="1800" b="1" dirty="0" err="1"/>
              <a:t>salubritate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asigurat</a:t>
            </a:r>
            <a:r>
              <a:rPr lang="en-US" sz="1800" dirty="0"/>
              <a:t> in </a:t>
            </a:r>
            <a:r>
              <a:rPr lang="en-US" sz="1800" dirty="0" err="1"/>
              <a:t>prezent</a:t>
            </a:r>
            <a:r>
              <a:rPr lang="en-US" sz="1800" dirty="0"/>
              <a:t> de </a:t>
            </a:r>
            <a:r>
              <a:rPr lang="en-US" sz="1800" dirty="0" err="1"/>
              <a:t>catre</a:t>
            </a:r>
            <a:r>
              <a:rPr lang="en-US" sz="1800" dirty="0"/>
              <a:t> un operator </a:t>
            </a:r>
            <a:r>
              <a:rPr lang="en-US" sz="1800" dirty="0" err="1"/>
              <a:t>privat</a:t>
            </a:r>
            <a:r>
              <a:rPr lang="en-US" sz="1800" dirty="0"/>
              <a:t> </a:t>
            </a:r>
            <a:r>
              <a:rPr lang="en-US" sz="1800" dirty="0" err="1"/>
              <a:t>Sylevy</a:t>
            </a:r>
            <a:r>
              <a:rPr lang="en-US" sz="1800" dirty="0"/>
              <a:t> </a:t>
            </a:r>
            <a:r>
              <a:rPr lang="en-US" sz="1800" dirty="0" err="1"/>
              <a:t>Salubriserv</a:t>
            </a:r>
            <a:r>
              <a:rPr lang="en-US" sz="1800" dirty="0"/>
              <a:t>. </a:t>
            </a:r>
            <a:r>
              <a:rPr lang="en-US" sz="1800" dirty="0" err="1"/>
              <a:t>Orasul</a:t>
            </a:r>
            <a:r>
              <a:rPr lang="en-US" sz="1800" dirty="0"/>
              <a:t> </a:t>
            </a:r>
            <a:r>
              <a:rPr lang="en-US" sz="1800" dirty="0" err="1"/>
              <a:t>Ludus</a:t>
            </a:r>
            <a:r>
              <a:rPr lang="en-US" sz="1800" dirty="0"/>
              <a:t> face parte din ADI </a:t>
            </a:r>
            <a:r>
              <a:rPr lang="en-US" sz="1800" dirty="0" err="1"/>
              <a:t>Ecolet</a:t>
            </a:r>
            <a:r>
              <a:rPr lang="en-US" sz="1800" dirty="0"/>
              <a:t> sub </a:t>
            </a:r>
            <a:r>
              <a:rPr lang="en-US" sz="1800" dirty="0" err="1"/>
              <a:t>coordonarea</a:t>
            </a:r>
            <a:r>
              <a:rPr lang="en-US" sz="1800" dirty="0"/>
              <a:t> CJ Mures. </a:t>
            </a:r>
          </a:p>
          <a:p>
            <a:endParaRPr lang="en-US" sz="1800" b="1" dirty="0"/>
          </a:p>
          <a:p>
            <a:r>
              <a:rPr lang="en-US" sz="1800" b="1" dirty="0" err="1"/>
              <a:t>Infrastructura</a:t>
            </a:r>
            <a:r>
              <a:rPr lang="en-US" sz="1800" b="1" dirty="0"/>
              <a:t> </a:t>
            </a:r>
            <a:r>
              <a:rPr lang="en-US" sz="1800" b="1" dirty="0" err="1"/>
              <a:t>educationala</a:t>
            </a:r>
            <a:endParaRPr lang="en-US" sz="1800" b="1" dirty="0"/>
          </a:p>
          <a:p>
            <a:pPr>
              <a:buNone/>
            </a:pPr>
            <a:r>
              <a:rPr lang="en-US" sz="1800" dirty="0"/>
              <a:t>	</a:t>
            </a:r>
            <a:r>
              <a:rPr lang="vi-VN" sz="1800" dirty="0"/>
              <a:t>Î</a:t>
            </a:r>
            <a:r>
              <a:rPr lang="en-US" sz="1800" dirty="0"/>
              <a:t>n </a:t>
            </a:r>
            <a:r>
              <a:rPr lang="en-US" sz="1800" dirty="0" err="1"/>
              <a:t>orasul</a:t>
            </a:r>
            <a:r>
              <a:rPr lang="en-US" sz="1800" dirty="0"/>
              <a:t> </a:t>
            </a:r>
            <a:r>
              <a:rPr lang="en-US" sz="1800" dirty="0" err="1"/>
              <a:t>Ludus</a:t>
            </a:r>
            <a:r>
              <a:rPr lang="en-US" sz="1800" dirty="0"/>
              <a:t> </a:t>
            </a:r>
            <a:r>
              <a:rPr lang="en-US" sz="1800" dirty="0" err="1"/>
              <a:t>functioneaza</a:t>
            </a:r>
            <a:r>
              <a:rPr lang="en-US" sz="1800" dirty="0"/>
              <a:t>:</a:t>
            </a:r>
          </a:p>
          <a:p>
            <a:pPr>
              <a:buNone/>
            </a:pPr>
            <a:r>
              <a:rPr lang="en-US" sz="1800" dirty="0"/>
              <a:t>	- un </a:t>
            </a:r>
            <a:r>
              <a:rPr lang="en-US" sz="1800" dirty="0" err="1"/>
              <a:t>liceu</a:t>
            </a:r>
            <a:r>
              <a:rPr lang="en-US" sz="1800" dirty="0"/>
              <a:t> </a:t>
            </a:r>
            <a:r>
              <a:rPr lang="en-US" sz="1800" dirty="0" err="1"/>
              <a:t>tehnologic</a:t>
            </a:r>
            <a:r>
              <a:rPr lang="en-US" sz="1800" dirty="0"/>
              <a:t> nr 1, </a:t>
            </a:r>
            <a:r>
              <a:rPr lang="en-US" sz="1800" dirty="0" err="1"/>
              <a:t>ce</a:t>
            </a:r>
            <a:r>
              <a:rPr lang="en-US" sz="1800" dirty="0"/>
              <a:t> include </a:t>
            </a:r>
            <a:r>
              <a:rPr lang="en-US" sz="1800" dirty="0" err="1"/>
              <a:t>si</a:t>
            </a:r>
            <a:r>
              <a:rPr lang="en-US" sz="1800" dirty="0"/>
              <a:t> o </a:t>
            </a:r>
            <a:r>
              <a:rPr lang="en-US" sz="1800" dirty="0" err="1"/>
              <a:t>scoala</a:t>
            </a:r>
            <a:r>
              <a:rPr lang="en-US" sz="1800" dirty="0"/>
              <a:t> </a:t>
            </a:r>
            <a:r>
              <a:rPr lang="en-US" sz="1800" dirty="0" err="1"/>
              <a:t>profesionala</a:t>
            </a:r>
            <a:r>
              <a:rPr lang="vi-VN" sz="1800" dirty="0"/>
              <a:t>;</a:t>
            </a:r>
          </a:p>
          <a:p>
            <a:pPr>
              <a:buNone/>
            </a:pPr>
            <a:r>
              <a:rPr lang="en-US" sz="1800" dirty="0"/>
              <a:t>	- 2 </a:t>
            </a:r>
            <a:r>
              <a:rPr lang="en-US" sz="1800" dirty="0" err="1"/>
              <a:t>scoli</a:t>
            </a:r>
            <a:r>
              <a:rPr lang="en-US" sz="1800" dirty="0"/>
              <a:t> </a:t>
            </a:r>
            <a:r>
              <a:rPr lang="en-US" sz="1800" dirty="0" err="1"/>
              <a:t>avand</a:t>
            </a:r>
            <a:r>
              <a:rPr lang="en-US" sz="1800" dirty="0"/>
              <a:t> </a:t>
            </a:r>
            <a:r>
              <a:rPr lang="en-US" sz="1800" dirty="0" err="1"/>
              <a:t>ciclul</a:t>
            </a:r>
            <a:r>
              <a:rPr lang="en-US" sz="1800" dirty="0"/>
              <a:t> </a:t>
            </a:r>
            <a:r>
              <a:rPr lang="en-US" sz="1800" dirty="0" err="1"/>
              <a:t>primar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gimnazial</a:t>
            </a:r>
            <a:r>
              <a:rPr lang="en-US" sz="1800" dirty="0"/>
              <a:t>; </a:t>
            </a:r>
            <a:r>
              <a:rPr lang="en-US" sz="1800" dirty="0" err="1"/>
              <a:t>una</a:t>
            </a:r>
            <a:r>
              <a:rPr lang="en-US" sz="1800" dirty="0"/>
              <a:t> din </a:t>
            </a:r>
            <a:r>
              <a:rPr lang="en-US" sz="1800" dirty="0" err="1"/>
              <a:t>scoli</a:t>
            </a:r>
            <a:r>
              <a:rPr lang="en-US" sz="1800" dirty="0"/>
              <a:t> a </a:t>
            </a:r>
            <a:r>
              <a:rPr lang="en-US" sz="1800" dirty="0" err="1"/>
              <a:t>fost</a:t>
            </a:r>
            <a:r>
              <a:rPr lang="en-US" sz="1800" dirty="0"/>
              <a:t> </a:t>
            </a:r>
            <a:r>
              <a:rPr lang="en-US" sz="1800" dirty="0" err="1"/>
              <a:t>infiintata</a:t>
            </a:r>
            <a:r>
              <a:rPr lang="en-US" sz="1800" dirty="0"/>
              <a:t> </a:t>
            </a:r>
            <a:r>
              <a:rPr lang="en-US" sz="1800" dirty="0" err="1"/>
              <a:t>chiar</a:t>
            </a:r>
            <a:r>
              <a:rPr lang="en-US" sz="1800" dirty="0"/>
              <a:t> de </a:t>
            </a:r>
            <a:r>
              <a:rPr lang="en-US" sz="1800" dirty="0" err="1"/>
              <a:t>Ghe</a:t>
            </a:r>
            <a:r>
              <a:rPr lang="en-US" sz="1800" dirty="0"/>
              <a:t>. </a:t>
            </a:r>
            <a:r>
              <a:rPr lang="en-US" sz="1800" dirty="0" err="1"/>
              <a:t>Sincai</a:t>
            </a:r>
            <a:r>
              <a:rPr lang="en-US" sz="1800" dirty="0"/>
              <a:t> la </a:t>
            </a:r>
            <a:r>
              <a:rPr lang="en-US" sz="1800" dirty="0" err="1"/>
              <a:t>sf</a:t>
            </a:r>
            <a:r>
              <a:rPr lang="en-US" sz="1800" dirty="0"/>
              <a:t> sec XVII </a:t>
            </a:r>
          </a:p>
          <a:p>
            <a:pPr>
              <a:buNone/>
            </a:pPr>
            <a:r>
              <a:rPr lang="en-US" sz="1800" dirty="0"/>
              <a:t>	- 6 </a:t>
            </a:r>
            <a:r>
              <a:rPr lang="en-US" sz="1800" dirty="0" err="1"/>
              <a:t>gradinite</a:t>
            </a:r>
            <a:r>
              <a:rPr lang="en-US" sz="1800" dirty="0"/>
              <a:t>  cu program </a:t>
            </a:r>
            <a:r>
              <a:rPr lang="en-US" sz="1800" dirty="0" err="1"/>
              <a:t>prelungit</a:t>
            </a:r>
            <a:r>
              <a:rPr lang="en-US" sz="1800" dirty="0"/>
              <a:t>. </a:t>
            </a:r>
            <a:endParaRPr lang="vi-VN" sz="1800" dirty="0"/>
          </a:p>
          <a:p>
            <a:pPr>
              <a:buNone/>
            </a:pPr>
            <a:endParaRPr lang="en-US" sz="1800" dirty="0"/>
          </a:p>
          <a:p>
            <a:r>
              <a:rPr lang="en-US" sz="1800" b="1" dirty="0" err="1"/>
              <a:t>Infrastructura</a:t>
            </a:r>
            <a:r>
              <a:rPr lang="en-US" sz="1800" b="1" dirty="0"/>
              <a:t> </a:t>
            </a:r>
            <a:r>
              <a:rPr lang="en-US" sz="1800" b="1" dirty="0" err="1"/>
              <a:t>sanitara</a:t>
            </a:r>
            <a:endParaRPr lang="en-US" sz="1800" b="1" dirty="0"/>
          </a:p>
          <a:p>
            <a:pPr>
              <a:buNone/>
            </a:pPr>
            <a:r>
              <a:rPr lang="en-US" sz="1800" dirty="0"/>
              <a:t>	La </a:t>
            </a:r>
            <a:r>
              <a:rPr lang="en-US" sz="1800" dirty="0" err="1"/>
              <a:t>nivelul</a:t>
            </a:r>
            <a:r>
              <a:rPr lang="en-US" sz="1800" dirty="0"/>
              <a:t> </a:t>
            </a:r>
            <a:r>
              <a:rPr lang="en-US" sz="1800" dirty="0" err="1"/>
              <a:t>orasului</a:t>
            </a:r>
            <a:r>
              <a:rPr lang="en-US" sz="1800" dirty="0"/>
              <a:t> </a:t>
            </a:r>
            <a:r>
              <a:rPr lang="en-US" sz="1800" dirty="0" err="1"/>
              <a:t>Ludus</a:t>
            </a:r>
            <a:r>
              <a:rPr lang="en-US" sz="1800" dirty="0"/>
              <a:t> </a:t>
            </a:r>
            <a:r>
              <a:rPr lang="en-US" sz="1800" dirty="0" err="1"/>
              <a:t>functioneaza</a:t>
            </a:r>
            <a:r>
              <a:rPr lang="en-US" sz="1800" dirty="0"/>
              <a:t> o </a:t>
            </a:r>
            <a:r>
              <a:rPr lang="en-US" sz="1800" dirty="0" err="1"/>
              <a:t>unitate</a:t>
            </a:r>
            <a:r>
              <a:rPr lang="en-US" sz="1800" dirty="0"/>
              <a:t> </a:t>
            </a:r>
            <a:r>
              <a:rPr lang="en-US" sz="1800" dirty="0" err="1"/>
              <a:t>spitaliceasca</a:t>
            </a:r>
            <a:r>
              <a:rPr lang="en-US" sz="1800" dirty="0"/>
              <a:t> cu multiple </a:t>
            </a:r>
            <a:r>
              <a:rPr lang="en-US" sz="1800" dirty="0" err="1"/>
              <a:t>specializari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ambulatoriu</a:t>
            </a:r>
            <a:r>
              <a:rPr lang="en-US" sz="1800" dirty="0"/>
              <a:t> de </a:t>
            </a:r>
            <a:r>
              <a:rPr lang="en-US" sz="1800" dirty="0" err="1"/>
              <a:t>specialitate</a:t>
            </a:r>
            <a:r>
              <a:rPr lang="en-US" sz="1800" dirty="0"/>
              <a:t> (</a:t>
            </a:r>
            <a:r>
              <a:rPr lang="vi-VN" sz="1800" dirty="0"/>
              <a:t>spitalul orăşenesc Dr. Valer Rus</a:t>
            </a:r>
            <a:r>
              <a:rPr lang="en-US" sz="1800" dirty="0"/>
              <a:t>s</a:t>
            </a:r>
            <a:r>
              <a:rPr lang="vi-VN" sz="1800" dirty="0"/>
              <a:t>u</a:t>
            </a:r>
            <a:r>
              <a:rPr lang="en-US" sz="1800" dirty="0"/>
              <a:t>), </a:t>
            </a:r>
            <a:r>
              <a:rPr lang="en-US" sz="1800" dirty="0" err="1"/>
              <a:t>aflat</a:t>
            </a:r>
            <a:r>
              <a:rPr lang="en-US" sz="1800" dirty="0"/>
              <a:t> in </a:t>
            </a:r>
            <a:r>
              <a:rPr lang="en-US" sz="1800" dirty="0" err="1"/>
              <a:t>subodinea</a:t>
            </a:r>
            <a:r>
              <a:rPr lang="en-US" sz="1800" dirty="0"/>
              <a:t> ISJ Mures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peste</a:t>
            </a:r>
            <a:r>
              <a:rPr lang="en-US" sz="1800" dirty="0"/>
              <a:t> 30 de </a:t>
            </a:r>
            <a:r>
              <a:rPr lang="en-US" sz="1800" dirty="0" err="1"/>
              <a:t>cabinete</a:t>
            </a:r>
            <a:r>
              <a:rPr lang="en-US" sz="1800" dirty="0"/>
              <a:t> </a:t>
            </a:r>
            <a:r>
              <a:rPr lang="en-US" sz="1800" dirty="0" err="1"/>
              <a:t>medicale</a:t>
            </a:r>
            <a:br>
              <a:rPr lang="vi-VN" sz="1800" dirty="0"/>
            </a:br>
            <a:endParaRPr lang="en-US" sz="1800" dirty="0"/>
          </a:p>
          <a:p>
            <a:pPr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err="1"/>
              <a:t>Infrastructura</a:t>
            </a:r>
            <a:r>
              <a:rPr lang="en-US" sz="3400" dirty="0"/>
              <a:t> (III)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410200"/>
          </a:xfrm>
        </p:spPr>
        <p:txBody>
          <a:bodyPr>
            <a:normAutofit/>
          </a:bodyPr>
          <a:lstStyle/>
          <a:p>
            <a:pPr lvl="0"/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Dotarea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cu mobilier,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materiale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didactice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echipamente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digitale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unitatilor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invatamant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din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Orasul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Ludus (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proiect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finantat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din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fonduri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UE),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valoarea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totala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6.18 mil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ron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</a:p>
          <a:p>
            <a:pPr lvl="0"/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Extinderea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echiparea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structurii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educationale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a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scolii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Ioan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Vladutiu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(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proiect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finantat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din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fonduri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UE),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valoarea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totala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8.71 mil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ron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US" sz="1800" dirty="0"/>
          </a:p>
          <a:p>
            <a:pPr lvl="0"/>
            <a:r>
              <a:rPr lang="en-US" sz="1800" dirty="0" err="1"/>
              <a:t>Amplasare</a:t>
            </a:r>
            <a:r>
              <a:rPr lang="en-US" sz="1800" dirty="0"/>
              <a:t> </a:t>
            </a:r>
            <a:r>
              <a:rPr lang="en-US" sz="1800" dirty="0" err="1"/>
              <a:t>statii</a:t>
            </a:r>
            <a:r>
              <a:rPr lang="en-US" sz="1800" dirty="0"/>
              <a:t> </a:t>
            </a:r>
            <a:r>
              <a:rPr lang="en-US" sz="1800" dirty="0" err="1"/>
              <a:t>electrice</a:t>
            </a:r>
            <a:r>
              <a:rPr lang="en-US" sz="1800" dirty="0"/>
              <a:t> 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proiect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finantat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din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fonduri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UE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buget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local),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valoarea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totala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1.47 mil </a:t>
            </a:r>
            <a:r>
              <a:rPr lang="en-US" sz="18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ron</a:t>
            </a:r>
            <a:r>
              <a:rPr lang="en-US" sz="1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endParaRPr lang="en-US" sz="1800" dirty="0"/>
          </a:p>
          <a:p>
            <a:pPr lvl="0"/>
            <a:r>
              <a:rPr lang="en-US" sz="18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Reabilitare</a:t>
            </a:r>
            <a:r>
              <a:rPr lang="en-US" sz="1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</a:t>
            </a:r>
            <a:r>
              <a:rPr lang="en-US" sz="1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mocdernizare</a:t>
            </a:r>
            <a:r>
              <a:rPr lang="en-US" sz="1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drumuri</a:t>
            </a:r>
            <a:r>
              <a:rPr lang="en-US" sz="1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</a:t>
            </a:r>
            <a:r>
              <a:rPr lang="en-US" sz="18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proiect</a:t>
            </a:r>
            <a:r>
              <a:rPr lang="en-US" sz="1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co-</a:t>
            </a:r>
            <a:r>
              <a:rPr lang="en-US" sz="18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finantat</a:t>
            </a:r>
            <a:r>
              <a:rPr lang="en-US" sz="1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 la </a:t>
            </a:r>
            <a:r>
              <a:rPr lang="en-US" sz="18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bugetul</a:t>
            </a:r>
            <a:r>
              <a:rPr lang="en-US" sz="1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 stat </a:t>
            </a:r>
            <a:r>
              <a:rPr lang="en-US" sz="18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prin</a:t>
            </a:r>
            <a:r>
              <a:rPr lang="en-US" sz="1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Programul</a:t>
            </a:r>
            <a:r>
              <a:rPr lang="en-US" sz="1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Anghel</a:t>
            </a:r>
            <a:r>
              <a:rPr lang="en-US" sz="1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Saligny</a:t>
            </a:r>
            <a:r>
              <a:rPr lang="en-US" sz="1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 – </a:t>
            </a:r>
            <a:r>
              <a:rPr lang="en-US" sz="18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valoare</a:t>
            </a:r>
            <a:r>
              <a:rPr lang="en-US" sz="1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22.15 mil </a:t>
            </a:r>
            <a:r>
              <a:rPr lang="en-US" sz="18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ron</a:t>
            </a:r>
            <a:endParaRPr lang="en-US" sz="1800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buFont typeface="Wingdings" pitchFamily="2" charset="2"/>
              <a:buChar char="ü"/>
            </a:pPr>
            <a:r>
              <a:rPr lang="en-US" sz="1800" dirty="0" err="1"/>
              <a:t>Sistem</a:t>
            </a:r>
            <a:r>
              <a:rPr lang="en-US" sz="1800" dirty="0"/>
              <a:t> informatic </a:t>
            </a:r>
            <a:r>
              <a:rPr lang="en-US" sz="1800" dirty="0" err="1"/>
              <a:t>integrat</a:t>
            </a:r>
            <a:r>
              <a:rPr lang="en-US" sz="1800" dirty="0"/>
              <a:t> (</a:t>
            </a:r>
            <a:r>
              <a:rPr lang="en-US" sz="1800" dirty="0" err="1"/>
              <a:t>buget</a:t>
            </a:r>
            <a:r>
              <a:rPr lang="en-US" sz="1800" dirty="0"/>
              <a:t> local) – </a:t>
            </a:r>
            <a:r>
              <a:rPr lang="en-US" sz="1800" dirty="0" err="1"/>
              <a:t>valoare</a:t>
            </a:r>
            <a:r>
              <a:rPr lang="en-US" sz="1800" dirty="0"/>
              <a:t> 0.17 mil </a:t>
            </a:r>
            <a:r>
              <a:rPr lang="en-US" sz="1800" dirty="0" err="1"/>
              <a:t>ron</a:t>
            </a:r>
            <a:endParaRPr lang="en-US" sz="1800" dirty="0"/>
          </a:p>
          <a:p>
            <a:pPr>
              <a:buFont typeface="Wingdings" pitchFamily="2" charset="2"/>
              <a:buChar char="ü"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400" dirty="0" err="1"/>
              <a:t>Prioritati</a:t>
            </a:r>
            <a:r>
              <a:rPr lang="en-US" sz="3400" dirty="0"/>
              <a:t> de </a:t>
            </a:r>
            <a:r>
              <a:rPr lang="en-US" sz="3400" dirty="0" err="1"/>
              <a:t>dezvoltare</a:t>
            </a:r>
            <a:r>
              <a:rPr lang="en-US" sz="3400" dirty="0"/>
              <a:t> – </a:t>
            </a:r>
            <a:r>
              <a:rPr lang="en-US" sz="3400" dirty="0" err="1"/>
              <a:t>proiecte</a:t>
            </a:r>
            <a:r>
              <a:rPr lang="en-US" sz="3400" dirty="0"/>
              <a:t> in curs de </a:t>
            </a:r>
            <a:r>
              <a:rPr lang="en-US" sz="3400" dirty="0" err="1"/>
              <a:t>implementare</a:t>
            </a:r>
            <a:r>
              <a:rPr lang="en-US" sz="3400" dirty="0"/>
              <a:t> 2024/2025</a:t>
            </a:r>
          </a:p>
        </p:txBody>
      </p:sp>
    </p:spTree>
    <p:extLst>
      <p:ext uri="{BB962C8B-B14F-4D97-AF65-F5344CB8AC3E}">
        <p14:creationId xmlns:p14="http://schemas.microsoft.com/office/powerpoint/2010/main" val="2858363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r>
              <a:rPr lang="en-US" sz="1800" b="1" dirty="0" err="1"/>
              <a:t>Primarul</a:t>
            </a:r>
            <a:endParaRPr lang="en-US" sz="1800" b="1" dirty="0"/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/>
              <a:t>Primarul</a:t>
            </a:r>
            <a:r>
              <a:rPr lang="en-US" sz="1800" dirty="0"/>
              <a:t> </a:t>
            </a:r>
            <a:r>
              <a:rPr lang="en-US" sz="1800" dirty="0" err="1"/>
              <a:t>orasului</a:t>
            </a:r>
            <a:r>
              <a:rPr lang="en-US" sz="1800" dirty="0"/>
              <a:t> </a:t>
            </a:r>
            <a:r>
              <a:rPr lang="en-US" sz="1800" dirty="0" err="1"/>
              <a:t>Ludus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dl. Moldovan Ioan Cristian (</a:t>
            </a:r>
            <a:r>
              <a:rPr lang="en-US" sz="1800" dirty="0" err="1"/>
              <a:t>membru</a:t>
            </a:r>
            <a:r>
              <a:rPr lang="en-US" sz="1800" dirty="0"/>
              <a:t> PSD). A </a:t>
            </a:r>
            <a:r>
              <a:rPr lang="en-US" sz="1800" dirty="0" err="1"/>
              <a:t>fost</a:t>
            </a:r>
            <a:r>
              <a:rPr lang="en-US" sz="1800" dirty="0"/>
              <a:t> ales </a:t>
            </a:r>
            <a:r>
              <a:rPr lang="en-US" sz="1800" dirty="0" err="1"/>
              <a:t>pentru</a:t>
            </a:r>
            <a:r>
              <a:rPr lang="en-US" sz="1800" dirty="0"/>
              <a:t> prima data in 2012, in </a:t>
            </a:r>
            <a:r>
              <a:rPr lang="en-US" sz="1800" dirty="0" err="1"/>
              <a:t>prezent</a:t>
            </a:r>
            <a:r>
              <a:rPr lang="en-US" sz="1800" dirty="0"/>
              <a:t> </a:t>
            </a:r>
            <a:r>
              <a:rPr lang="en-US" sz="1800" dirty="0" err="1"/>
              <a:t>fiind</a:t>
            </a:r>
            <a:r>
              <a:rPr lang="en-US" sz="1800" dirty="0"/>
              <a:t> la al 3-lea </a:t>
            </a:r>
            <a:r>
              <a:rPr lang="en-US" sz="1800" dirty="0" err="1"/>
              <a:t>mandat</a:t>
            </a:r>
            <a:r>
              <a:rPr lang="en-US" sz="1800" dirty="0"/>
              <a:t>, </a:t>
            </a:r>
            <a:r>
              <a:rPr lang="en-US" sz="1800" dirty="0" err="1"/>
              <a:t>iar</a:t>
            </a:r>
            <a:r>
              <a:rPr lang="en-US" sz="1800" dirty="0"/>
              <a:t> </a:t>
            </a:r>
            <a:r>
              <a:rPr lang="en-US" sz="1800" dirty="0" err="1"/>
              <a:t>incepand</a:t>
            </a:r>
            <a:r>
              <a:rPr lang="en-US" sz="1800" dirty="0"/>
              <a:t> cu 2024 la al 4-lea </a:t>
            </a:r>
            <a:r>
              <a:rPr lang="en-US" sz="1800" dirty="0" err="1"/>
              <a:t>mandat</a:t>
            </a:r>
            <a:r>
              <a:rPr lang="en-US" sz="1800" dirty="0"/>
              <a:t>. Este de </a:t>
            </a:r>
            <a:r>
              <a:rPr lang="en-US" sz="1800" dirty="0" err="1"/>
              <a:t>profesie</a:t>
            </a:r>
            <a:r>
              <a:rPr lang="en-US" sz="1800" dirty="0"/>
              <a:t> </a:t>
            </a:r>
            <a:r>
              <a:rPr lang="en-US" sz="1800" dirty="0" err="1"/>
              <a:t>profesor</a:t>
            </a:r>
            <a:r>
              <a:rPr lang="en-US" sz="1800" dirty="0"/>
              <a:t>, </a:t>
            </a:r>
            <a:r>
              <a:rPr lang="en-US" sz="1800" dirty="0" err="1"/>
              <a:t>dovedind</a:t>
            </a:r>
            <a:r>
              <a:rPr lang="en-US" sz="1800" dirty="0"/>
              <a:t> un bun spirit </a:t>
            </a:r>
            <a:r>
              <a:rPr lang="en-US" sz="1800" dirty="0" err="1"/>
              <a:t>organizatoric</a:t>
            </a:r>
            <a:r>
              <a:rPr lang="en-US" sz="1800" dirty="0"/>
              <a:t>. </a:t>
            </a:r>
            <a:r>
              <a:rPr lang="en-US" sz="1800" dirty="0" err="1"/>
              <a:t>Timp</a:t>
            </a:r>
            <a:r>
              <a:rPr lang="en-US" sz="1800" dirty="0"/>
              <a:t> de </a:t>
            </a:r>
            <a:r>
              <a:rPr lang="en-US" sz="1800" dirty="0" err="1"/>
              <a:t>aprox</a:t>
            </a:r>
            <a:r>
              <a:rPr lang="en-US" sz="1800" dirty="0"/>
              <a:t>. 12 </a:t>
            </a:r>
            <a:r>
              <a:rPr lang="en-US" sz="1800" dirty="0" err="1"/>
              <a:t>ani</a:t>
            </a:r>
            <a:r>
              <a:rPr lang="en-US" sz="1800" dirty="0"/>
              <a:t> a </a:t>
            </a:r>
            <a:r>
              <a:rPr lang="en-US" sz="1800" dirty="0" err="1"/>
              <a:t>fost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administrator la SC Ro Dacia Com SRL</a:t>
            </a:r>
          </a:p>
          <a:p>
            <a:r>
              <a:rPr lang="en-US" sz="1800" b="1" dirty="0" err="1"/>
              <a:t>Viceprimarul</a:t>
            </a:r>
            <a:endParaRPr lang="en-US" sz="1800" b="1" dirty="0"/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/>
              <a:t>Viceprimar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dl. Kiss </a:t>
            </a:r>
            <a:r>
              <a:rPr lang="en-US" sz="1800" dirty="0" err="1"/>
              <a:t>Istvan</a:t>
            </a:r>
            <a:r>
              <a:rPr lang="en-US" sz="1800" dirty="0"/>
              <a:t> (</a:t>
            </a:r>
            <a:r>
              <a:rPr lang="en-US" sz="1800" dirty="0" err="1"/>
              <a:t>membru</a:t>
            </a:r>
            <a:r>
              <a:rPr lang="en-US" sz="1800" dirty="0"/>
              <a:t> UDMR), </a:t>
            </a:r>
            <a:r>
              <a:rPr lang="en-US" sz="1800" dirty="0" err="1"/>
              <a:t>aflat</a:t>
            </a:r>
            <a:r>
              <a:rPr lang="en-US" sz="1800" dirty="0"/>
              <a:t> la al </a:t>
            </a:r>
            <a:r>
              <a:rPr lang="en-US" sz="1800" dirty="0" err="1"/>
              <a:t>doilea</a:t>
            </a:r>
            <a:r>
              <a:rPr lang="en-US" sz="1800" dirty="0"/>
              <a:t>  </a:t>
            </a:r>
            <a:r>
              <a:rPr lang="en-US" sz="1800" dirty="0" err="1"/>
              <a:t>mandat</a:t>
            </a:r>
            <a:endParaRPr lang="en-US" sz="1800" dirty="0"/>
          </a:p>
          <a:p>
            <a:pPr>
              <a:buNone/>
            </a:pPr>
            <a:r>
              <a:rPr lang="en-US" sz="1800" b="1" dirty="0" err="1"/>
              <a:t>Consiliul</a:t>
            </a:r>
            <a:r>
              <a:rPr lang="en-US" sz="1800" b="1" dirty="0"/>
              <a:t> </a:t>
            </a:r>
            <a:r>
              <a:rPr lang="en-US" sz="1800" b="1"/>
              <a:t>local actual</a:t>
            </a:r>
            <a:endParaRPr lang="en-US" sz="1800" b="1" dirty="0"/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/>
              <a:t>Consiliul</a:t>
            </a:r>
            <a:r>
              <a:rPr lang="en-US" sz="1800" dirty="0"/>
              <a:t> local </a:t>
            </a:r>
            <a:r>
              <a:rPr lang="en-US" sz="1800" dirty="0" err="1"/>
              <a:t>este</a:t>
            </a:r>
            <a:r>
              <a:rPr lang="en-US" sz="1800" dirty="0"/>
              <a:t> format din 16 </a:t>
            </a:r>
            <a:r>
              <a:rPr lang="en-US" sz="1800" dirty="0" err="1"/>
              <a:t>membrii</a:t>
            </a:r>
            <a:r>
              <a:rPr lang="en-US" sz="1800" dirty="0"/>
              <a:t> din care: 9 </a:t>
            </a:r>
            <a:r>
              <a:rPr lang="en-US" sz="1800" dirty="0" err="1"/>
              <a:t>membrii</a:t>
            </a:r>
            <a:r>
              <a:rPr lang="en-US" sz="1800" dirty="0"/>
              <a:t> PSD, 4 PNL, 3 </a:t>
            </a:r>
            <a:r>
              <a:rPr lang="en-US" sz="1800" dirty="0" err="1"/>
              <a:t>membrii</a:t>
            </a:r>
            <a:r>
              <a:rPr lang="en-US" sz="1800" dirty="0"/>
              <a:t> UDMR, 1 </a:t>
            </a:r>
            <a:r>
              <a:rPr lang="en-US" sz="1800" dirty="0" err="1"/>
              <a:t>membru</a:t>
            </a:r>
            <a:r>
              <a:rPr lang="en-US" sz="1800" dirty="0"/>
              <a:t> PMP;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/>
              <a:t>Conducerea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/>
              <a:t>Organigrama</a:t>
            </a:r>
            <a:endParaRPr lang="en-US" sz="3600" dirty="0"/>
          </a:p>
        </p:txBody>
      </p:sp>
      <p:pic>
        <p:nvPicPr>
          <p:cNvPr id="4" name="Picture 2" descr="http://www.primariaiernut.ro/images/organigrama/organigrama_iernu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871249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r>
              <a:rPr lang="vi-VN" sz="1800" dirty="0"/>
              <a:t>Oraşul Luduş este situat în partea centrală a Podişului Transilvaniei la 44 km de municipiul Tg. Mureş. </a:t>
            </a:r>
            <a:endParaRPr lang="en-US" sz="1800" dirty="0"/>
          </a:p>
          <a:p>
            <a:r>
              <a:rPr lang="vi-VN" sz="1800" dirty="0"/>
              <a:t>Din punct de vedere geografic oraşul Luduş este situat la intersecţia paralelelor 2407’ longitudine estică şi 46029’latitudine Nordică, fiind situat la o altitudine de 279m</a:t>
            </a:r>
            <a:r>
              <a:rPr lang="en-US" sz="1800" dirty="0"/>
              <a:t>; </a:t>
            </a:r>
            <a:r>
              <a:rPr lang="vi-VN" sz="1800" dirty="0"/>
              <a:t>se găseşte pe ambele maluri ale râului Mureş pe DN15, respectiv drumul european E60 ce leagă municipiile Tg. Mureş şi Cluj Napoca </a:t>
            </a:r>
            <a:endParaRPr lang="en-US" sz="1800" dirty="0"/>
          </a:p>
          <a:p>
            <a:r>
              <a:rPr lang="vi-VN" sz="1800" dirty="0"/>
              <a:t>Luduşul are o suprafaţă de peste 6.7kmp, ocupând astfel aprox 1% din suprafaţa judeţului Mureş</a:t>
            </a:r>
            <a:endParaRPr lang="en-US" sz="1800" dirty="0"/>
          </a:p>
          <a:p>
            <a:r>
              <a:rPr lang="en-US" sz="1800" dirty="0"/>
              <a:t>Din </a:t>
            </a:r>
            <a:r>
              <a:rPr lang="en-US" sz="1800" dirty="0" err="1"/>
              <a:t>punct</a:t>
            </a:r>
            <a:r>
              <a:rPr lang="en-US" sz="1800" dirty="0"/>
              <a:t> de </a:t>
            </a:r>
            <a:r>
              <a:rPr lang="en-US" sz="1800" dirty="0" err="1"/>
              <a:t>vedere</a:t>
            </a:r>
            <a:r>
              <a:rPr lang="en-US" sz="1800" dirty="0"/>
              <a:t> </a:t>
            </a:r>
            <a:r>
              <a:rPr lang="en-US" sz="1800" dirty="0" err="1"/>
              <a:t>administrativ</a:t>
            </a:r>
            <a:r>
              <a:rPr lang="en-US" sz="1800" dirty="0"/>
              <a:t> </a:t>
            </a:r>
            <a:r>
              <a:rPr lang="vi-VN" sz="1800" dirty="0"/>
              <a:t>oraşul Luduş are în componenţa sa 7 localităţi şi anume:  Luduş;  Avrămeşti;  Cioarga;  Ciurgău;  Fundătura; Gheja; Rosiori. </a:t>
            </a:r>
            <a:r>
              <a:rPr lang="vi-VN" sz="1800" b="1" dirty="0"/>
              <a:t>Suprafaţa totală a orasului este de 6.725ha. </a:t>
            </a:r>
            <a:endParaRPr lang="en-US" sz="1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400" dirty="0" err="1"/>
              <a:t>Asezare</a:t>
            </a:r>
            <a:r>
              <a:rPr lang="en-US" sz="3400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876800"/>
          </a:xfrm>
        </p:spPr>
        <p:txBody>
          <a:bodyPr>
            <a:normAutofit/>
          </a:bodyPr>
          <a:lstStyle/>
          <a:p>
            <a:r>
              <a:rPr lang="vi-VN" sz="2000" dirty="0"/>
              <a:t>Descoperirile arheologice clasează începuturile oraşului Luduş în preistorie, cu cel puţin 2 milenii înainte de naşterea mântuitorului Iisus Hristos. </a:t>
            </a:r>
            <a:endParaRPr lang="en-US" sz="2000" dirty="0"/>
          </a:p>
          <a:p>
            <a:r>
              <a:rPr lang="vi-VN" sz="2000" dirty="0"/>
              <a:t>În mileniul I i.d.h., când geto-dacii sunt amintiţi ca făcând parte din ramura nord dunareană a tracilor, pe actualul teritoriu al Luduşului existau 2 aşezări dacice, una Gheja şi cealaltă Luduş</a:t>
            </a:r>
            <a:endParaRPr lang="en-US" sz="2000" dirty="0"/>
          </a:p>
          <a:p>
            <a:r>
              <a:rPr lang="vi-VN" sz="2000" dirty="0"/>
              <a:t>După retragerea aureliană (271-274) locuitorii daco-romani şi apoi românii Luduşului s-au constituit într-o obşte sătească de sine stătătoare. Comunitatea etnică, lingvistică, interesele comune şi nevoia de apărare în faţa populaţiilor non-migratoare i-au îndemnat pe luduşeni să se înfraţească cu romanii din obştile săteşti învecinate, întâi într-o românie populară apoi într-un cnezat iar în sec.IX un voievodat românesc condus de legendarul Gelu Românul, voievodul Transilvaniei. </a:t>
            </a:r>
            <a:br>
              <a:rPr lang="vi-VN" sz="2000" dirty="0"/>
            </a:b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400" dirty="0" err="1"/>
              <a:t>Istorie</a:t>
            </a:r>
            <a:endParaRPr lang="en-US" sz="3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4876800"/>
          </a:xfrm>
        </p:spPr>
        <p:txBody>
          <a:bodyPr>
            <a:normAutofit/>
          </a:bodyPr>
          <a:lstStyle/>
          <a:p>
            <a:r>
              <a:rPr lang="vi-VN" sz="2000" dirty="0"/>
              <a:t>După cucerirea Transilvaniei de către regalitatea maghiară (sec X XII) Luduşul a fost transformat într-un simplu sat iobăgesc aflat pe moşia unui maghiar înnobilat de regii Ungariei.</a:t>
            </a:r>
            <a:endParaRPr lang="en-US" sz="2000" dirty="0"/>
          </a:p>
          <a:p>
            <a:r>
              <a:rPr lang="vi-VN" sz="2000" dirty="0"/>
              <a:t>Între anii 1918-1947 Luduşul a rămas tot în categoria comunelor mari, centrul administrativ al plasei Luduş din judeţul Turda</a:t>
            </a:r>
            <a:endParaRPr lang="en-US" sz="2000" dirty="0"/>
          </a:p>
          <a:p>
            <a:r>
              <a:rPr lang="vi-VN" sz="2000" dirty="0"/>
              <a:t>Între anii 1948-1950 Luduşul a continuat să fie centrul plasei Luduş. În anul 1951 a fost creat raionul Luduş care a aparţinut iniţial de judetul Cluj dar ulterior a fost repartizat regiunii Mureş cu reşedinţa la Tg. Mureş</a:t>
            </a:r>
            <a:endParaRPr lang="en-US" sz="2000" dirty="0"/>
          </a:p>
          <a:p>
            <a:r>
              <a:rPr lang="vi-VN" sz="2000" dirty="0"/>
              <a:t>Luduşul a fost declarat oraş în 1960</a:t>
            </a:r>
            <a:r>
              <a:rPr lang="en-US" sz="2000" dirty="0"/>
              <a:t> </a:t>
            </a:r>
            <a:r>
              <a:rPr lang="en-US" sz="2000" dirty="0" err="1"/>
              <a:t>iar</a:t>
            </a:r>
            <a:r>
              <a:rPr lang="en-US" sz="2000" dirty="0"/>
              <a:t> </a:t>
            </a:r>
            <a:r>
              <a:rPr lang="en-US" sz="2000" dirty="0" err="1"/>
              <a:t>odata</a:t>
            </a:r>
            <a:r>
              <a:rPr lang="en-US" sz="2000" dirty="0"/>
              <a:t> cu </a:t>
            </a:r>
            <a:r>
              <a:rPr lang="en-US" sz="2000" dirty="0" err="1"/>
              <a:t>desfiintarea</a:t>
            </a:r>
            <a:r>
              <a:rPr lang="en-US" sz="2000" dirty="0"/>
              <a:t> </a:t>
            </a:r>
            <a:r>
              <a:rPr lang="en-US" sz="2000" dirty="0" err="1"/>
              <a:t>raionului</a:t>
            </a:r>
            <a:r>
              <a:rPr lang="en-US" sz="2000" dirty="0"/>
              <a:t> </a:t>
            </a:r>
            <a:r>
              <a:rPr lang="en-US" sz="2000" dirty="0" err="1"/>
              <a:t>Ludus</a:t>
            </a:r>
            <a:r>
              <a:rPr lang="en-US" sz="2000" dirty="0"/>
              <a:t>, </a:t>
            </a:r>
            <a:r>
              <a:rPr lang="en-US" sz="2000" dirty="0" err="1"/>
              <a:t>orasul</a:t>
            </a:r>
            <a:r>
              <a:rPr lang="en-US" sz="2000" dirty="0"/>
              <a:t> a </a:t>
            </a:r>
            <a:r>
              <a:rPr lang="en-US" sz="2000" dirty="0" err="1"/>
              <a:t>devenit</a:t>
            </a:r>
            <a:r>
              <a:rPr lang="en-US" sz="2000" dirty="0"/>
              <a:t> </a:t>
            </a:r>
            <a:r>
              <a:rPr lang="en-US" sz="2000" dirty="0" err="1"/>
              <a:t>unul</a:t>
            </a:r>
            <a:r>
              <a:rPr lang="en-US" sz="2000" dirty="0"/>
              <a:t> de </a:t>
            </a:r>
            <a:r>
              <a:rPr lang="en-US" sz="2000" dirty="0" err="1"/>
              <a:t>marime</a:t>
            </a:r>
            <a:r>
              <a:rPr lang="en-US" sz="2000" dirty="0"/>
              <a:t> </a:t>
            </a:r>
            <a:r>
              <a:rPr lang="en-US" sz="2000" dirty="0" err="1"/>
              <a:t>mijlocie</a:t>
            </a:r>
            <a:r>
              <a:rPr lang="en-US" sz="2000" dirty="0"/>
              <a:t> </a:t>
            </a:r>
            <a:r>
              <a:rPr lang="vi-VN" sz="2000" dirty="0"/>
              <a:t>a judeţului Mureş </a:t>
            </a:r>
            <a:br>
              <a:rPr lang="vi-VN" sz="2000" dirty="0"/>
            </a:b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400" dirty="0" err="1"/>
              <a:t>Istorie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714494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44036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900" b="1" dirty="0"/>
              <a:t>Conform </a:t>
            </a:r>
            <a:r>
              <a:rPr lang="en-US" sz="2900" b="1" dirty="0" err="1"/>
              <a:t>datelor</a:t>
            </a:r>
            <a:r>
              <a:rPr lang="en-US" sz="2900" b="1" dirty="0"/>
              <a:t> </a:t>
            </a:r>
            <a:r>
              <a:rPr lang="en-US" sz="2900" b="1" dirty="0" err="1"/>
              <a:t>recensamant</a:t>
            </a:r>
            <a:r>
              <a:rPr lang="en-US" sz="2900" b="1" dirty="0"/>
              <a:t> 2011</a:t>
            </a:r>
            <a:r>
              <a:rPr lang="en-US" sz="2900" dirty="0"/>
              <a:t>, </a:t>
            </a:r>
            <a:r>
              <a:rPr lang="vi-VN" sz="2900" dirty="0"/>
              <a:t>populaţie </a:t>
            </a:r>
            <a:r>
              <a:rPr lang="en-US" sz="2900" dirty="0" err="1"/>
              <a:t>orasului</a:t>
            </a:r>
            <a:r>
              <a:rPr lang="en-US" sz="2900" dirty="0"/>
              <a:t> Ludus era de 15.328, cu </a:t>
            </a:r>
            <a:r>
              <a:rPr lang="en-US" sz="2900" dirty="0" err="1"/>
              <a:t>aprox</a:t>
            </a:r>
            <a:r>
              <a:rPr lang="en-US" sz="2900" dirty="0"/>
              <a:t> 12.4% </a:t>
            </a:r>
            <a:r>
              <a:rPr lang="en-US" sz="2900" dirty="0" err="1"/>
              <a:t>mai</a:t>
            </a:r>
            <a:r>
              <a:rPr lang="en-US" sz="2900" dirty="0"/>
              <a:t> </a:t>
            </a:r>
            <a:r>
              <a:rPr lang="en-US" sz="2900" dirty="0" err="1"/>
              <a:t>putin</a:t>
            </a:r>
            <a:r>
              <a:rPr lang="en-US" sz="2900" dirty="0"/>
              <a:t> </a:t>
            </a:r>
            <a:r>
              <a:rPr lang="en-US" sz="2900" dirty="0" err="1"/>
              <a:t>decat</a:t>
            </a:r>
            <a:r>
              <a:rPr lang="en-US" sz="2900" dirty="0"/>
              <a:t> </a:t>
            </a:r>
            <a:r>
              <a:rPr lang="en-US" sz="2900" dirty="0" err="1"/>
              <a:t>populatia</a:t>
            </a:r>
            <a:r>
              <a:rPr lang="en-US" sz="2900" dirty="0"/>
              <a:t> la </a:t>
            </a:r>
            <a:r>
              <a:rPr lang="en-US" sz="2900" dirty="0" err="1"/>
              <a:t>inregistrata</a:t>
            </a:r>
            <a:r>
              <a:rPr lang="en-US" sz="2900" dirty="0"/>
              <a:t> la 2002.</a:t>
            </a:r>
            <a:r>
              <a:rPr lang="vi-VN" sz="2900" dirty="0"/>
              <a:t> </a:t>
            </a:r>
          </a:p>
          <a:p>
            <a:pPr>
              <a:buNone/>
            </a:pPr>
            <a:endParaRPr lang="en-US" sz="2900" dirty="0"/>
          </a:p>
          <a:p>
            <a:pPr>
              <a:buNone/>
            </a:pPr>
            <a:r>
              <a:rPr lang="en-US" sz="2900" dirty="0"/>
              <a:t>Conform </a:t>
            </a:r>
            <a:r>
              <a:rPr lang="en-US" sz="2900" dirty="0" err="1"/>
              <a:t>datelor</a:t>
            </a:r>
            <a:r>
              <a:rPr lang="en-US" sz="2900" dirty="0"/>
              <a:t> INS, </a:t>
            </a:r>
            <a:r>
              <a:rPr lang="en-US" sz="2900" dirty="0" err="1"/>
              <a:t>populatia</a:t>
            </a:r>
            <a:r>
              <a:rPr lang="en-US" sz="2900" dirty="0"/>
              <a:t> </a:t>
            </a:r>
            <a:r>
              <a:rPr lang="en-US" sz="2900" dirty="0" err="1"/>
              <a:t>orasului</a:t>
            </a:r>
            <a:r>
              <a:rPr lang="en-US" sz="2900" dirty="0"/>
              <a:t> </a:t>
            </a:r>
            <a:r>
              <a:rPr lang="en-US" sz="2900" dirty="0" err="1"/>
              <a:t>este</a:t>
            </a:r>
            <a:r>
              <a:rPr lang="en-US" sz="2900" dirty="0"/>
              <a:t> pe un trend descendent, </a:t>
            </a:r>
            <a:r>
              <a:rPr lang="en-US" sz="2900" dirty="0" err="1"/>
              <a:t>inregistrand</a:t>
            </a:r>
            <a:r>
              <a:rPr lang="en-US" sz="2900" dirty="0"/>
              <a:t> o </a:t>
            </a:r>
            <a:r>
              <a:rPr lang="en-US" sz="2900" dirty="0" err="1"/>
              <a:t>scadere</a:t>
            </a:r>
            <a:r>
              <a:rPr lang="en-US" sz="2900" dirty="0"/>
              <a:t> continua in </a:t>
            </a:r>
            <a:r>
              <a:rPr lang="en-US" sz="2900" dirty="0" err="1"/>
              <a:t>ultimii</a:t>
            </a:r>
            <a:r>
              <a:rPr lang="en-US" sz="2900" dirty="0"/>
              <a:t> 5 ani: (16954 loc in 2022 fata de 17525 loc in 20107)</a:t>
            </a:r>
          </a:p>
          <a:p>
            <a:pPr>
              <a:buNone/>
            </a:pPr>
            <a:endParaRPr lang="en-US" sz="2900" b="1" dirty="0"/>
          </a:p>
          <a:p>
            <a:pPr>
              <a:buNone/>
            </a:pPr>
            <a:r>
              <a:rPr lang="vi-VN" sz="2900" b="1" dirty="0"/>
              <a:t>Divizarea populaţiei pe grupe de vârstă </a:t>
            </a:r>
            <a:r>
              <a:rPr lang="en-US" sz="2900" b="1" dirty="0"/>
              <a:t>conf date INS 2022 </a:t>
            </a:r>
            <a:r>
              <a:rPr lang="vi-VN" sz="2900" dirty="0"/>
              <a:t>se prezintă astfel:</a:t>
            </a:r>
          </a:p>
          <a:p>
            <a:r>
              <a:rPr lang="vi-VN" sz="2900" dirty="0"/>
              <a:t>între </a:t>
            </a:r>
            <a:r>
              <a:rPr lang="en-US" sz="2900" dirty="0"/>
              <a:t>35</a:t>
            </a:r>
            <a:r>
              <a:rPr lang="vi-VN" sz="2900" dirty="0"/>
              <a:t>-</a:t>
            </a:r>
            <a:r>
              <a:rPr lang="en-US" sz="2900" dirty="0"/>
              <a:t>39</a:t>
            </a:r>
            <a:r>
              <a:rPr lang="vi-VN" sz="2900" dirty="0"/>
              <a:t> ani: </a:t>
            </a:r>
            <a:r>
              <a:rPr lang="en-US" sz="2900" dirty="0"/>
              <a:t>1.223</a:t>
            </a:r>
          </a:p>
          <a:p>
            <a:r>
              <a:rPr lang="vi-VN" sz="2900" dirty="0"/>
              <a:t>între </a:t>
            </a:r>
            <a:r>
              <a:rPr lang="en-US" sz="2900" dirty="0"/>
              <a:t>40</a:t>
            </a:r>
            <a:r>
              <a:rPr lang="vi-VN" sz="2900" dirty="0"/>
              <a:t>-</a:t>
            </a:r>
            <a:r>
              <a:rPr lang="en-US" sz="2900" dirty="0"/>
              <a:t>49</a:t>
            </a:r>
            <a:r>
              <a:rPr lang="vi-VN" sz="2900" dirty="0"/>
              <a:t> ani: </a:t>
            </a:r>
            <a:r>
              <a:rPr lang="en-US" sz="2900" dirty="0"/>
              <a:t>2.802</a:t>
            </a:r>
          </a:p>
          <a:p>
            <a:r>
              <a:rPr lang="vi-VN" sz="2900" dirty="0"/>
              <a:t>între </a:t>
            </a:r>
            <a:r>
              <a:rPr lang="en-US" sz="2900" dirty="0"/>
              <a:t>50</a:t>
            </a:r>
            <a:r>
              <a:rPr lang="vi-VN" sz="2900" dirty="0"/>
              <a:t>-</a:t>
            </a:r>
            <a:r>
              <a:rPr lang="en-US" sz="2900" dirty="0"/>
              <a:t>59</a:t>
            </a:r>
            <a:r>
              <a:rPr lang="vi-VN" sz="2900" dirty="0"/>
              <a:t> ani: </a:t>
            </a:r>
            <a:r>
              <a:rPr lang="en-US" sz="2900" dirty="0"/>
              <a:t>2.501</a:t>
            </a:r>
          </a:p>
          <a:p>
            <a:r>
              <a:rPr lang="en-US" sz="2900" dirty="0" err="1"/>
              <a:t>Peste</a:t>
            </a:r>
            <a:r>
              <a:rPr lang="en-US" sz="2900" dirty="0"/>
              <a:t> 60-69 ani: 2.227</a:t>
            </a:r>
          </a:p>
          <a:p>
            <a:r>
              <a:rPr lang="en-US" sz="2900" dirty="0" err="1"/>
              <a:t>Peste</a:t>
            </a:r>
            <a:r>
              <a:rPr lang="en-US" sz="2900" dirty="0"/>
              <a:t> 70 ani:       2.117</a:t>
            </a:r>
          </a:p>
          <a:p>
            <a:pPr marL="109728" indent="0">
              <a:buNone/>
            </a:pPr>
            <a:endParaRPr lang="en-US" sz="2900" dirty="0"/>
          </a:p>
          <a:p>
            <a:pPr marL="109728" indent="0">
              <a:buNone/>
            </a:pPr>
            <a:endParaRPr lang="en-US" sz="2900" dirty="0"/>
          </a:p>
          <a:p>
            <a:pPr marL="109728" indent="0">
              <a:buNone/>
            </a:pPr>
            <a:r>
              <a:rPr lang="en-US" sz="2900" dirty="0" err="1"/>
              <a:t>Dpdv</a:t>
            </a:r>
            <a:r>
              <a:rPr lang="en-US" sz="2900" dirty="0"/>
              <a:t> al </a:t>
            </a:r>
            <a:r>
              <a:rPr lang="en-US" sz="2900" dirty="0" err="1"/>
              <a:t>sexelor</a:t>
            </a:r>
            <a:r>
              <a:rPr lang="en-US" sz="2900" dirty="0"/>
              <a:t>, 7.465 era </a:t>
            </a:r>
            <a:r>
              <a:rPr lang="en-US" sz="2900" dirty="0" err="1"/>
              <a:t>populatie</a:t>
            </a:r>
            <a:r>
              <a:rPr lang="en-US" sz="2900" dirty="0"/>
              <a:t> </a:t>
            </a:r>
            <a:r>
              <a:rPr lang="en-US" sz="2900" dirty="0" err="1"/>
              <a:t>masculina</a:t>
            </a:r>
            <a:r>
              <a:rPr lang="en-US" sz="2900" dirty="0"/>
              <a:t> </a:t>
            </a:r>
            <a:r>
              <a:rPr lang="en-US" sz="2900" dirty="0" err="1"/>
              <a:t>si</a:t>
            </a:r>
            <a:r>
              <a:rPr lang="en-US" sz="2900" dirty="0"/>
              <a:t> 7.863 </a:t>
            </a:r>
            <a:r>
              <a:rPr lang="en-US" sz="2900" dirty="0" err="1"/>
              <a:t>populatie</a:t>
            </a:r>
            <a:r>
              <a:rPr lang="en-US" sz="2900" dirty="0"/>
              <a:t> </a:t>
            </a:r>
            <a:r>
              <a:rPr lang="en-US" sz="2900" dirty="0" err="1"/>
              <a:t>feminina</a:t>
            </a:r>
            <a:endParaRPr lang="en-US" sz="2900" dirty="0"/>
          </a:p>
          <a:p>
            <a:pPr marL="109728" indent="0">
              <a:buNone/>
            </a:pPr>
            <a:br>
              <a:rPr lang="vi-VN" dirty="0"/>
            </a:br>
            <a:endParaRPr lang="vi-VN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r>
              <a:rPr lang="en-US" sz="3400" dirty="0" err="1"/>
              <a:t>Populatia</a:t>
            </a:r>
            <a:r>
              <a:rPr lang="en-US" sz="3400" dirty="0"/>
              <a:t> </a:t>
            </a:r>
            <a:r>
              <a:rPr lang="en-US" sz="2200" dirty="0"/>
              <a:t>(</a:t>
            </a:r>
            <a:r>
              <a:rPr lang="en-US" sz="2200" dirty="0" err="1"/>
              <a:t>recensamant</a:t>
            </a:r>
            <a:r>
              <a:rPr lang="en-US" sz="2200" dirty="0"/>
              <a:t> 2011)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99567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vi-VN" sz="3200" dirty="0"/>
              <a:t>Din punct de vedere al </a:t>
            </a:r>
            <a:r>
              <a:rPr lang="vi-VN" sz="3200" b="1" dirty="0"/>
              <a:t>structurii etnice</a:t>
            </a:r>
            <a:r>
              <a:rPr lang="vi-VN" sz="3200" dirty="0"/>
              <a:t>, populaţia oraşului </a:t>
            </a:r>
            <a:r>
              <a:rPr lang="en-US" sz="3200" dirty="0" err="1"/>
              <a:t>Ludus</a:t>
            </a:r>
            <a:r>
              <a:rPr lang="vi-VN" sz="3200" dirty="0"/>
              <a:t> este compusă din:</a:t>
            </a:r>
          </a:p>
          <a:p>
            <a:r>
              <a:rPr lang="vi-VN" sz="3200" dirty="0"/>
              <a:t>români: </a:t>
            </a:r>
            <a:r>
              <a:rPr lang="en-US" sz="3200" dirty="0"/>
              <a:t>10.108</a:t>
            </a:r>
            <a:r>
              <a:rPr lang="vi-VN" sz="3200" dirty="0"/>
              <a:t> locuitori (</a:t>
            </a:r>
            <a:r>
              <a:rPr lang="en-US" sz="3200" dirty="0"/>
              <a:t>65.94</a:t>
            </a:r>
            <a:r>
              <a:rPr lang="vi-VN" sz="3200" dirty="0"/>
              <a:t>%)</a:t>
            </a:r>
          </a:p>
          <a:p>
            <a:r>
              <a:rPr lang="vi-VN" sz="3200" dirty="0"/>
              <a:t>maghiari: </a:t>
            </a:r>
            <a:r>
              <a:rPr lang="en-US" sz="3200" dirty="0"/>
              <a:t>3.557</a:t>
            </a:r>
            <a:r>
              <a:rPr lang="vi-VN" sz="3200" dirty="0"/>
              <a:t> locuitori (</a:t>
            </a:r>
            <a:r>
              <a:rPr lang="en-US" sz="3200" dirty="0"/>
              <a:t>23.2</a:t>
            </a:r>
            <a:r>
              <a:rPr lang="vi-VN" sz="3200" dirty="0"/>
              <a:t>%),</a:t>
            </a:r>
          </a:p>
          <a:p>
            <a:r>
              <a:rPr lang="vi-VN" sz="3200" dirty="0"/>
              <a:t>romi: </a:t>
            </a:r>
            <a:r>
              <a:rPr lang="en-US" sz="3200" dirty="0"/>
              <a:t>964</a:t>
            </a:r>
            <a:r>
              <a:rPr lang="vi-VN" sz="3200" dirty="0"/>
              <a:t> locuitori (</a:t>
            </a:r>
            <a:r>
              <a:rPr lang="en-US" sz="3200" dirty="0"/>
              <a:t>6.29</a:t>
            </a:r>
            <a:r>
              <a:rPr lang="vi-VN" sz="3200" dirty="0"/>
              <a:t>%)</a:t>
            </a:r>
          </a:p>
          <a:p>
            <a:r>
              <a:rPr lang="vi-VN" sz="3200" dirty="0"/>
              <a:t>alte nationalităţi: </a:t>
            </a:r>
            <a:r>
              <a:rPr lang="en-US" sz="3200" dirty="0"/>
              <a:t>699</a:t>
            </a:r>
            <a:r>
              <a:rPr lang="vi-VN" sz="3200" dirty="0"/>
              <a:t> locuitori (</a:t>
            </a:r>
            <a:r>
              <a:rPr lang="en-US" sz="3200" dirty="0"/>
              <a:t>4.56</a:t>
            </a:r>
            <a:r>
              <a:rPr lang="vi-VN" sz="3200" dirty="0"/>
              <a:t>%).</a:t>
            </a:r>
          </a:p>
          <a:p>
            <a:endParaRPr lang="en-US" sz="3200" dirty="0"/>
          </a:p>
          <a:p>
            <a:pPr>
              <a:buNone/>
            </a:pPr>
            <a:r>
              <a:rPr lang="en-US" sz="3200" dirty="0"/>
              <a:t>Din </a:t>
            </a:r>
            <a:r>
              <a:rPr lang="en-US" sz="3200" dirty="0" err="1"/>
              <a:t>punct</a:t>
            </a:r>
            <a:r>
              <a:rPr lang="en-US" sz="3200" dirty="0"/>
              <a:t> de </a:t>
            </a:r>
            <a:r>
              <a:rPr lang="en-US" sz="3200" dirty="0" err="1"/>
              <a:t>vedere</a:t>
            </a:r>
            <a:r>
              <a:rPr lang="en-US" sz="3200" dirty="0"/>
              <a:t> al </a:t>
            </a:r>
            <a:r>
              <a:rPr lang="en-US" sz="3200" b="1" dirty="0"/>
              <a:t>d</a:t>
            </a:r>
            <a:r>
              <a:rPr lang="vi-VN" sz="3200" b="1" dirty="0"/>
              <a:t>iversitat</a:t>
            </a:r>
            <a:r>
              <a:rPr lang="en-US" sz="3200" b="1" dirty="0"/>
              <a:t>ii</a:t>
            </a:r>
            <a:r>
              <a:rPr lang="vi-VN" sz="3200" b="1" dirty="0"/>
              <a:t> religioasă </a:t>
            </a:r>
            <a:r>
              <a:rPr lang="vi-VN" sz="3200" dirty="0"/>
              <a:t>se concretizează în următoarele religii:</a:t>
            </a:r>
          </a:p>
          <a:p>
            <a:r>
              <a:rPr lang="vi-VN" sz="3200" dirty="0"/>
              <a:t>ortodoxă: </a:t>
            </a:r>
            <a:r>
              <a:rPr lang="en-US" sz="3200" dirty="0"/>
              <a:t>9.915</a:t>
            </a:r>
            <a:r>
              <a:rPr lang="vi-VN" sz="3200" dirty="0"/>
              <a:t> locuitori</a:t>
            </a:r>
          </a:p>
          <a:p>
            <a:r>
              <a:rPr lang="vi-VN" sz="3200" dirty="0"/>
              <a:t>reformată: </a:t>
            </a:r>
            <a:r>
              <a:rPr lang="en-US" sz="3200" dirty="0"/>
              <a:t>2.601</a:t>
            </a:r>
            <a:r>
              <a:rPr lang="vi-VN" sz="3200" dirty="0"/>
              <a:t> locuitori</a:t>
            </a:r>
          </a:p>
          <a:p>
            <a:r>
              <a:rPr lang="vi-VN" sz="3200" dirty="0"/>
              <a:t>greco catolică: </a:t>
            </a:r>
            <a:r>
              <a:rPr lang="en-US" sz="3200" dirty="0"/>
              <a:t>508</a:t>
            </a:r>
            <a:r>
              <a:rPr lang="vi-VN" sz="3200" dirty="0"/>
              <a:t> locuitori</a:t>
            </a:r>
          </a:p>
          <a:p>
            <a:r>
              <a:rPr lang="vi-VN" sz="3200" dirty="0"/>
              <a:t>romano-catolică: </a:t>
            </a:r>
            <a:r>
              <a:rPr lang="en-US" sz="3200" dirty="0"/>
              <a:t>819</a:t>
            </a:r>
            <a:r>
              <a:rPr lang="vi-VN" sz="3200" dirty="0"/>
              <a:t> locuitori</a:t>
            </a:r>
          </a:p>
          <a:p>
            <a:r>
              <a:rPr lang="vi-VN" sz="3200" dirty="0"/>
              <a:t>penticostală: </a:t>
            </a:r>
            <a:r>
              <a:rPr lang="en-US" sz="3200" dirty="0"/>
              <a:t>310</a:t>
            </a:r>
            <a:r>
              <a:rPr lang="vi-VN" sz="3200" dirty="0"/>
              <a:t> locuitori</a:t>
            </a:r>
          </a:p>
          <a:p>
            <a:r>
              <a:rPr lang="vi-VN" sz="3200" dirty="0"/>
              <a:t>alte religii: </a:t>
            </a:r>
            <a:r>
              <a:rPr lang="en-US" sz="3200" dirty="0"/>
              <a:t>1.175</a:t>
            </a:r>
            <a:r>
              <a:rPr lang="vi-VN" sz="3200" dirty="0"/>
              <a:t> locuitori.</a:t>
            </a:r>
          </a:p>
          <a:p>
            <a:pPr>
              <a:buNone/>
            </a:pPr>
            <a:br>
              <a:rPr lang="vi-VN" sz="2900" dirty="0"/>
            </a:br>
            <a:r>
              <a:rPr lang="en-US" sz="3300" dirty="0" err="1"/>
              <a:t>Somajul</a:t>
            </a:r>
            <a:r>
              <a:rPr lang="en-US" sz="3300" dirty="0"/>
              <a:t> in </a:t>
            </a:r>
            <a:r>
              <a:rPr lang="en-US" sz="3300" dirty="0" err="1"/>
              <a:t>orasul</a:t>
            </a:r>
            <a:r>
              <a:rPr lang="en-US" sz="3300" dirty="0"/>
              <a:t> </a:t>
            </a:r>
            <a:r>
              <a:rPr lang="en-US" sz="3300" dirty="0" err="1"/>
              <a:t>Ludus</a:t>
            </a:r>
            <a:r>
              <a:rPr lang="en-US" sz="3300" dirty="0"/>
              <a:t> a </a:t>
            </a:r>
            <a:r>
              <a:rPr lang="en-US" sz="3300" dirty="0" err="1"/>
              <a:t>fost</a:t>
            </a:r>
            <a:r>
              <a:rPr lang="en-US" sz="3300" dirty="0"/>
              <a:t> in </a:t>
            </a:r>
            <a:r>
              <a:rPr lang="en-US" sz="3300" dirty="0" err="1"/>
              <a:t>jur</a:t>
            </a:r>
            <a:r>
              <a:rPr lang="en-US" sz="3300" dirty="0"/>
              <a:t> de 4%, fata de 5% cat </a:t>
            </a:r>
            <a:r>
              <a:rPr lang="en-US" sz="3300" dirty="0" err="1"/>
              <a:t>este</a:t>
            </a:r>
            <a:r>
              <a:rPr lang="en-US" sz="3300" dirty="0"/>
              <a:t> media la </a:t>
            </a:r>
            <a:r>
              <a:rPr lang="en-US" sz="3300" dirty="0" err="1"/>
              <a:t>nivelul</a:t>
            </a:r>
            <a:r>
              <a:rPr lang="en-US" sz="3300" dirty="0"/>
              <a:t> </a:t>
            </a:r>
            <a:r>
              <a:rPr lang="en-US" sz="3300" dirty="0" err="1"/>
              <a:t>judetului</a:t>
            </a:r>
            <a:r>
              <a:rPr lang="en-US" sz="3300" dirty="0"/>
              <a:t> Mures</a:t>
            </a:r>
            <a:br>
              <a:rPr lang="vi-VN" dirty="0"/>
            </a:br>
            <a:endParaRPr lang="vi-VN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r>
              <a:rPr lang="en-US" sz="3400" dirty="0" err="1"/>
              <a:t>Populatia</a:t>
            </a:r>
            <a:r>
              <a:rPr lang="en-US" sz="3400" dirty="0"/>
              <a:t> </a:t>
            </a:r>
            <a:r>
              <a:rPr lang="en-US" sz="2200" dirty="0"/>
              <a:t>(</a:t>
            </a:r>
            <a:r>
              <a:rPr lang="en-US" sz="2200" dirty="0" err="1"/>
              <a:t>recensamant</a:t>
            </a:r>
            <a:r>
              <a:rPr lang="en-US" sz="2200" dirty="0"/>
              <a:t> 2011) (II)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4102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800" dirty="0">
                <a:latin typeface="+mj-lt"/>
              </a:rPr>
              <a:t>In </a:t>
            </a:r>
            <a:r>
              <a:rPr lang="en-US" sz="1800" dirty="0" err="1">
                <a:latin typeface="+mj-lt"/>
              </a:rPr>
              <a:t>orasul</a:t>
            </a:r>
            <a:r>
              <a:rPr lang="en-US" sz="1800" dirty="0">
                <a:latin typeface="+mj-lt"/>
              </a:rPr>
              <a:t> Ludus, conform date Min </a:t>
            </a:r>
            <a:r>
              <a:rPr lang="en-US" sz="1800" dirty="0" err="1">
                <a:latin typeface="+mj-lt"/>
              </a:rPr>
              <a:t>Finante</a:t>
            </a:r>
            <a:r>
              <a:rPr lang="en-US" sz="1800" dirty="0">
                <a:latin typeface="+mj-lt"/>
              </a:rPr>
              <a:t>, la 2023 </a:t>
            </a:r>
            <a:r>
              <a:rPr lang="en-US" sz="1800" dirty="0" err="1">
                <a:latin typeface="+mj-lt"/>
              </a:rPr>
              <a:t>erau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inregistrate</a:t>
            </a:r>
            <a:r>
              <a:rPr lang="en-US" sz="1800" dirty="0">
                <a:latin typeface="+mj-lt"/>
              </a:rPr>
              <a:t> 1255 de </a:t>
            </a:r>
            <a:r>
              <a:rPr lang="en-US" sz="1800" dirty="0" err="1">
                <a:latin typeface="+mj-lt"/>
              </a:rPr>
              <a:t>societati</a:t>
            </a:r>
            <a:r>
              <a:rPr lang="en-US" sz="1800" dirty="0">
                <a:latin typeface="+mj-lt"/>
              </a:rPr>
              <a:t> mare parte </a:t>
            </a:r>
            <a:r>
              <a:rPr lang="en-US" sz="1800" dirty="0" err="1">
                <a:latin typeface="+mj-lt"/>
              </a:rPr>
              <a:t>dintre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acestea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avand</a:t>
            </a:r>
            <a:r>
              <a:rPr lang="en-US" sz="1800" dirty="0">
                <a:latin typeface="+mj-lt"/>
              </a:rPr>
              <a:t> forma de </a:t>
            </a:r>
            <a:r>
              <a:rPr lang="en-US" sz="1800" dirty="0" err="1">
                <a:latin typeface="+mj-lt"/>
              </a:rPr>
              <a:t>organizare</a:t>
            </a:r>
            <a:r>
              <a:rPr lang="en-US" sz="1800" dirty="0">
                <a:latin typeface="+mj-lt"/>
              </a:rPr>
              <a:t> “SRL” cu </a:t>
            </a:r>
            <a:r>
              <a:rPr lang="en-US" sz="1800" dirty="0" err="1">
                <a:latin typeface="+mj-lt"/>
              </a:rPr>
              <a:t>activitati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extrem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diversificate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ceea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ce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reprezinta</a:t>
            </a:r>
            <a:r>
              <a:rPr lang="en-US" sz="1800" dirty="0">
                <a:latin typeface="+mj-lt"/>
              </a:rPr>
              <a:t> un element </a:t>
            </a:r>
            <a:r>
              <a:rPr lang="en-US" sz="1800" dirty="0" err="1">
                <a:latin typeface="+mj-lt"/>
              </a:rPr>
              <a:t>pozitiv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pentru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economia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orasului</a:t>
            </a:r>
            <a:r>
              <a:rPr lang="en-US" sz="1800" dirty="0">
                <a:latin typeface="+mj-lt"/>
              </a:rPr>
              <a:t>. </a:t>
            </a:r>
            <a:r>
              <a:rPr lang="en-US" sz="1800" dirty="0" err="1">
                <a:latin typeface="+mj-lt"/>
              </a:rPr>
              <a:t>Dintre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acestea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doar</a:t>
            </a:r>
            <a:r>
              <a:rPr lang="en-US" sz="1800" dirty="0">
                <a:latin typeface="+mj-lt"/>
              </a:rPr>
              <a:t> 1166 </a:t>
            </a:r>
            <a:r>
              <a:rPr lang="en-US" sz="1800" dirty="0" err="1">
                <a:latin typeface="+mj-lt"/>
              </a:rPr>
              <a:t>erau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inca</a:t>
            </a:r>
            <a:r>
              <a:rPr lang="en-US" sz="1800" dirty="0">
                <a:latin typeface="+mj-lt"/>
              </a:rPr>
              <a:t> active. Conform </a:t>
            </a:r>
            <a:r>
              <a:rPr lang="en-US" sz="1800" dirty="0" err="1">
                <a:latin typeface="+mj-lt"/>
              </a:rPr>
              <a:t>datelor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furnizate</a:t>
            </a:r>
            <a:r>
              <a:rPr lang="en-US" sz="1800" dirty="0">
                <a:latin typeface="+mj-lt"/>
              </a:rPr>
              <a:t> de “listafirma.ro”, in </a:t>
            </a:r>
            <a:r>
              <a:rPr lang="en-US" sz="1800" dirty="0" err="1">
                <a:latin typeface="+mj-lt"/>
              </a:rPr>
              <a:t>orasul</a:t>
            </a:r>
            <a:r>
              <a:rPr lang="en-US" sz="1800" dirty="0">
                <a:latin typeface="+mj-lt"/>
              </a:rPr>
              <a:t> Ludus la dec 2023 </a:t>
            </a:r>
            <a:r>
              <a:rPr lang="en-US" sz="1800" dirty="0" err="1">
                <a:latin typeface="+mj-lt"/>
              </a:rPr>
              <a:t>erau</a:t>
            </a:r>
            <a:r>
              <a:rPr lang="en-US" sz="1800" dirty="0">
                <a:latin typeface="+mj-lt"/>
              </a:rPr>
              <a:t> 2569 </a:t>
            </a:r>
            <a:r>
              <a:rPr lang="en-US" sz="1800" dirty="0" err="1">
                <a:latin typeface="+mj-lt"/>
              </a:rPr>
              <a:t>angajati</a:t>
            </a:r>
            <a:r>
              <a:rPr lang="en-US" sz="1800" dirty="0">
                <a:latin typeface="+mj-lt"/>
              </a:rPr>
              <a:t>, </a:t>
            </a:r>
            <a:r>
              <a:rPr lang="en-US" sz="1800" dirty="0" err="1">
                <a:latin typeface="+mj-lt"/>
              </a:rPr>
              <a:t>avand</a:t>
            </a:r>
            <a:r>
              <a:rPr lang="en-US" sz="1800" dirty="0">
                <a:latin typeface="+mj-lt"/>
              </a:rPr>
              <a:t> o </a:t>
            </a:r>
            <a:r>
              <a:rPr lang="en-US" sz="1800" dirty="0" err="1">
                <a:latin typeface="+mj-lt"/>
              </a:rPr>
              <a:t>medie</a:t>
            </a:r>
            <a:r>
              <a:rPr lang="en-US" sz="1800" dirty="0">
                <a:latin typeface="+mj-lt"/>
              </a:rPr>
              <a:t> de 4.14 </a:t>
            </a:r>
            <a:r>
              <a:rPr lang="en-US" sz="1800" dirty="0" err="1">
                <a:latin typeface="+mj-lt"/>
              </a:rPr>
              <a:t>angajati</a:t>
            </a:r>
            <a:r>
              <a:rPr lang="en-US" sz="1800" dirty="0">
                <a:latin typeface="+mj-lt"/>
              </a:rPr>
              <a:t> per agent economic, o </a:t>
            </a:r>
            <a:r>
              <a:rPr lang="en-US" sz="1800" dirty="0" err="1">
                <a:latin typeface="+mj-lt"/>
              </a:rPr>
              <a:t>cifra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afaceri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cumulata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aprox</a:t>
            </a:r>
            <a:r>
              <a:rPr lang="en-US" sz="1800" dirty="0">
                <a:latin typeface="+mj-lt"/>
              </a:rPr>
              <a:t>. 1.02 </a:t>
            </a:r>
            <a:r>
              <a:rPr lang="en-US" sz="1800" dirty="0" err="1">
                <a:latin typeface="+mj-lt"/>
              </a:rPr>
              <a:t>mld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ron</a:t>
            </a:r>
            <a:r>
              <a:rPr lang="en-US" sz="1800" dirty="0">
                <a:latin typeface="+mj-lt"/>
              </a:rPr>
              <a:t> </a:t>
            </a:r>
            <a:r>
              <a:rPr lang="en-US" sz="1800" dirty="0" err="1">
                <a:latin typeface="+mj-lt"/>
              </a:rPr>
              <a:t>si</a:t>
            </a:r>
            <a:r>
              <a:rPr lang="en-US" sz="1800" dirty="0">
                <a:latin typeface="+mj-lt"/>
              </a:rPr>
              <a:t> un profit net </a:t>
            </a:r>
            <a:r>
              <a:rPr lang="en-US" sz="1800" dirty="0" err="1">
                <a:latin typeface="+mj-lt"/>
              </a:rPr>
              <a:t>cumulat</a:t>
            </a:r>
            <a:r>
              <a:rPr lang="en-US" sz="1800" dirty="0">
                <a:latin typeface="+mj-lt"/>
              </a:rPr>
              <a:t> de </a:t>
            </a:r>
            <a:r>
              <a:rPr lang="en-US" sz="1800" dirty="0" err="1">
                <a:latin typeface="+mj-lt"/>
              </a:rPr>
              <a:t>aprox</a:t>
            </a:r>
            <a:r>
              <a:rPr lang="en-US" sz="1800" dirty="0">
                <a:latin typeface="+mj-lt"/>
              </a:rPr>
              <a:t>. 70.18 mil </a:t>
            </a:r>
            <a:r>
              <a:rPr lang="en-US" sz="1800" dirty="0" err="1">
                <a:latin typeface="+mj-lt"/>
              </a:rPr>
              <a:t>ron</a:t>
            </a:r>
            <a:endParaRPr lang="en-US" sz="1800" dirty="0">
              <a:latin typeface="+mj-lt"/>
            </a:endParaRPr>
          </a:p>
          <a:p>
            <a:pPr marL="109728" indent="0">
              <a:buNone/>
            </a:pPr>
            <a:endParaRPr lang="en-US" sz="17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400" dirty="0" err="1"/>
              <a:t>Economia</a:t>
            </a:r>
            <a:endParaRPr lang="en-US" sz="3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E18D7B-07CB-925A-AE91-C38BD3C50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397045"/>
            <a:ext cx="3977640" cy="31217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C366682-29A2-28C3-DF46-D3DA78DCB578}"/>
              </a:ext>
            </a:extLst>
          </p:cNvPr>
          <p:cNvSpPr txBox="1"/>
          <p:nvPr/>
        </p:nvSpPr>
        <p:spPr>
          <a:xfrm>
            <a:off x="5943600" y="3429000"/>
            <a:ext cx="274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Conform date Min </a:t>
            </a:r>
            <a:r>
              <a:rPr lang="en-US" sz="1600" dirty="0" err="1"/>
              <a:t>Finante</a:t>
            </a:r>
            <a:r>
              <a:rPr lang="en-US" sz="1600" dirty="0"/>
              <a:t>, nr </a:t>
            </a:r>
            <a:r>
              <a:rPr lang="en-US" sz="1600" dirty="0" err="1"/>
              <a:t>firmelor</a:t>
            </a:r>
            <a:r>
              <a:rPr lang="en-US" sz="1600" dirty="0"/>
              <a:t> </a:t>
            </a:r>
            <a:r>
              <a:rPr lang="en-US" sz="1600" dirty="0" err="1"/>
              <a:t>inregistrate</a:t>
            </a:r>
            <a:r>
              <a:rPr lang="en-US" sz="1600" dirty="0"/>
              <a:t>, </a:t>
            </a:r>
            <a:r>
              <a:rPr lang="en-US" sz="1600" dirty="0" err="1"/>
              <a:t>cifra</a:t>
            </a:r>
            <a:r>
              <a:rPr lang="en-US" sz="1600" dirty="0"/>
              <a:t> de </a:t>
            </a:r>
            <a:r>
              <a:rPr lang="en-US" sz="1600" dirty="0" err="1"/>
              <a:t>afaceri</a:t>
            </a:r>
            <a:r>
              <a:rPr lang="en-US" sz="1600" dirty="0"/>
              <a:t> </a:t>
            </a:r>
            <a:r>
              <a:rPr lang="en-US" sz="1600" dirty="0" err="1"/>
              <a:t>si</a:t>
            </a:r>
            <a:r>
              <a:rPr lang="en-US" sz="1600" dirty="0"/>
              <a:t> nr de </a:t>
            </a:r>
            <a:r>
              <a:rPr lang="en-US" sz="1600" dirty="0" err="1"/>
              <a:t>angajati</a:t>
            </a:r>
            <a:r>
              <a:rPr lang="en-US" sz="1600" dirty="0"/>
              <a:t> nu au </a:t>
            </a:r>
            <a:r>
              <a:rPr lang="en-US" sz="1600" dirty="0" err="1"/>
              <a:t>fost</a:t>
            </a:r>
            <a:r>
              <a:rPr lang="en-US" sz="1600" dirty="0"/>
              <a:t> </a:t>
            </a:r>
            <a:r>
              <a:rPr lang="en-US" sz="1600" dirty="0" err="1"/>
              <a:t>inregistrate</a:t>
            </a:r>
            <a:r>
              <a:rPr lang="en-US" sz="1600" dirty="0"/>
              <a:t> </a:t>
            </a:r>
            <a:r>
              <a:rPr lang="en-US" sz="1600" dirty="0" err="1"/>
              <a:t>evolutii</a:t>
            </a:r>
            <a:r>
              <a:rPr lang="en-US" sz="1600" dirty="0"/>
              <a:t> fata de dec 2022; In </a:t>
            </a:r>
            <a:r>
              <a:rPr lang="en-US" sz="1600" dirty="0" err="1"/>
              <a:t>schimb</a:t>
            </a:r>
            <a:r>
              <a:rPr lang="en-US" sz="1600" dirty="0"/>
              <a:t> </a:t>
            </a:r>
            <a:r>
              <a:rPr lang="en-US" sz="1600" dirty="0" err="1"/>
              <a:t>profitabilitatea</a:t>
            </a:r>
            <a:r>
              <a:rPr lang="en-US" sz="1600" dirty="0"/>
              <a:t> la </a:t>
            </a:r>
            <a:r>
              <a:rPr lang="en-US" sz="1600" dirty="0" err="1"/>
              <a:t>nivelul</a:t>
            </a:r>
            <a:r>
              <a:rPr lang="en-US" sz="1600" dirty="0"/>
              <a:t> </a:t>
            </a:r>
            <a:r>
              <a:rPr lang="en-US" sz="1600" dirty="0" err="1"/>
              <a:t>societatilor</a:t>
            </a:r>
            <a:r>
              <a:rPr lang="en-US" sz="1600" dirty="0"/>
              <a:t> a </a:t>
            </a:r>
            <a:r>
              <a:rPr lang="en-US" sz="1600" dirty="0" err="1"/>
              <a:t>crescut</a:t>
            </a:r>
            <a:r>
              <a:rPr lang="en-US" sz="1600" dirty="0"/>
              <a:t> de </a:t>
            </a:r>
            <a:r>
              <a:rPr lang="en-US" sz="1600" dirty="0" err="1"/>
              <a:t>aproape</a:t>
            </a:r>
            <a:r>
              <a:rPr lang="en-US" sz="1600" dirty="0"/>
              <a:t> 5 </a:t>
            </a:r>
            <a:r>
              <a:rPr lang="en-US" sz="1600" dirty="0" err="1"/>
              <a:t>ori</a:t>
            </a:r>
            <a:r>
              <a:rPr lang="en-US" sz="1600" dirty="0"/>
              <a:t> fata de dec 2022.</a:t>
            </a:r>
          </a:p>
        </p:txBody>
      </p:sp>
    </p:spTree>
    <p:extLst>
      <p:ext uri="{BB962C8B-B14F-4D97-AF65-F5344CB8AC3E}">
        <p14:creationId xmlns:p14="http://schemas.microsoft.com/office/powerpoint/2010/main" val="501517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410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800" dirty="0" err="1"/>
              <a:t>Ca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investitori</a:t>
            </a:r>
            <a:r>
              <a:rPr lang="en-US" sz="1800" dirty="0"/>
              <a:t> </a:t>
            </a:r>
            <a:r>
              <a:rPr lang="en-US" sz="1800" dirty="0" err="1"/>
              <a:t>strategici</a:t>
            </a:r>
            <a:r>
              <a:rPr lang="en-US" sz="1800" dirty="0"/>
              <a:t> in </a:t>
            </a:r>
            <a:r>
              <a:rPr lang="en-US" sz="1800" dirty="0" err="1"/>
              <a:t>orasul</a:t>
            </a:r>
            <a:r>
              <a:rPr lang="en-US" sz="1800" dirty="0"/>
              <a:t> </a:t>
            </a:r>
            <a:r>
              <a:rPr lang="en-US" sz="1800" dirty="0" err="1"/>
              <a:t>Ludus</a:t>
            </a:r>
            <a:r>
              <a:rPr lang="en-US" sz="1800" dirty="0"/>
              <a:t>, </a:t>
            </a:r>
            <a:r>
              <a:rPr lang="en-US" sz="1800" dirty="0" err="1"/>
              <a:t>printre</a:t>
            </a:r>
            <a:r>
              <a:rPr lang="en-US" sz="1800" dirty="0"/>
              <a:t> </a:t>
            </a:r>
            <a:r>
              <a:rPr lang="en-US" sz="1800" dirty="0" err="1"/>
              <a:t>cei</a:t>
            </a:r>
            <a:r>
              <a:rPr lang="en-US" sz="1800" dirty="0"/>
              <a:t> </a:t>
            </a:r>
            <a:r>
              <a:rPr lang="en-US" sz="1800" dirty="0" err="1"/>
              <a:t>mai</a:t>
            </a:r>
            <a:r>
              <a:rPr lang="en-US" sz="1800" dirty="0"/>
              <a:t> </a:t>
            </a:r>
            <a:r>
              <a:rPr lang="en-US" sz="1800" dirty="0" err="1"/>
              <a:t>importanti</a:t>
            </a:r>
            <a:r>
              <a:rPr lang="en-US" sz="1800" dirty="0"/>
              <a:t> </a:t>
            </a:r>
            <a:r>
              <a:rPr lang="en-US" sz="1800" dirty="0" err="1"/>
              <a:t>atat</a:t>
            </a:r>
            <a:r>
              <a:rPr lang="en-US" sz="1800" dirty="0"/>
              <a:t> </a:t>
            </a:r>
            <a:r>
              <a:rPr lang="en-US" sz="1800" dirty="0" err="1"/>
              <a:t>dpdv</a:t>
            </a:r>
            <a:r>
              <a:rPr lang="en-US" sz="1800" dirty="0"/>
              <a:t> economic cat </a:t>
            </a:r>
            <a:r>
              <a:rPr lang="en-US" sz="1800" dirty="0" err="1"/>
              <a:t>si</a:t>
            </a:r>
            <a:r>
              <a:rPr lang="en-US" sz="1800" dirty="0"/>
              <a:t> a </a:t>
            </a:r>
            <a:r>
              <a:rPr lang="en-US" sz="1800" dirty="0" err="1"/>
              <a:t>taxele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impozitelor</a:t>
            </a:r>
            <a:r>
              <a:rPr lang="en-US" sz="1800" dirty="0"/>
              <a:t> </a:t>
            </a:r>
            <a:r>
              <a:rPr lang="en-US" sz="1800" dirty="0" err="1"/>
              <a:t>platite</a:t>
            </a:r>
            <a:r>
              <a:rPr lang="en-US" sz="1800" dirty="0"/>
              <a:t> la </a:t>
            </a:r>
            <a:r>
              <a:rPr lang="en-US" sz="1800" dirty="0" err="1"/>
              <a:t>bugetul</a:t>
            </a:r>
            <a:r>
              <a:rPr lang="en-US" sz="1800" dirty="0"/>
              <a:t> local </a:t>
            </a:r>
            <a:r>
              <a:rPr lang="en-US" sz="1800" dirty="0" err="1"/>
              <a:t>sunt</a:t>
            </a:r>
            <a:r>
              <a:rPr lang="en-US" sz="1800" dirty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 err="1"/>
              <a:t>Vitafoam</a:t>
            </a:r>
            <a:r>
              <a:rPr lang="en-US" sz="1800" dirty="0"/>
              <a:t> Romania, </a:t>
            </a:r>
            <a:r>
              <a:rPr lang="en-US" sz="1800" dirty="0" err="1"/>
              <a:t>companie</a:t>
            </a:r>
            <a:r>
              <a:rPr lang="en-US" sz="1800" dirty="0"/>
              <a:t> </a:t>
            </a:r>
            <a:r>
              <a:rPr lang="en-US" sz="1800" dirty="0" err="1"/>
              <a:t>ce</a:t>
            </a:r>
            <a:r>
              <a:rPr lang="en-US" sz="1800" dirty="0"/>
              <a:t> face parte </a:t>
            </a:r>
            <a:r>
              <a:rPr lang="it-IT" sz="1800" dirty="0"/>
              <a:t>din cel mai mare grup de producatori de spuma poliuretanica flexibila la nivel mondial (Vita Grup); compania este stabilita in Romania din 2009</a:t>
            </a:r>
          </a:p>
          <a:p>
            <a:pPr>
              <a:buFont typeface="Wingdings" pitchFamily="2" charset="2"/>
              <a:buChar char="§"/>
            </a:pPr>
            <a:r>
              <a:rPr lang="it-IT" sz="1800" dirty="0"/>
              <a:t>Tereos Romania, </a:t>
            </a:r>
            <a:r>
              <a:rPr lang="vi-VN" sz="1800" dirty="0"/>
              <a:t>cel mai mare producător de zahăr din Franța, cu afaceri anuale de peste 4 miliarde de euro</a:t>
            </a:r>
            <a:r>
              <a:rPr lang="en-US" sz="1800" dirty="0"/>
              <a:t>, care au </a:t>
            </a:r>
            <a:r>
              <a:rPr lang="en-US" sz="1800" dirty="0" err="1"/>
              <a:t>cumparat</a:t>
            </a:r>
            <a:r>
              <a:rPr lang="en-US" sz="1800" dirty="0"/>
              <a:t> in 2016 </a:t>
            </a:r>
            <a:r>
              <a:rPr lang="vi-VN" sz="1800" dirty="0"/>
              <a:t>fabrică Zahărul Luduș</a:t>
            </a:r>
            <a:r>
              <a:rPr lang="en-US" sz="1800" dirty="0"/>
              <a:t>, care </a:t>
            </a:r>
            <a:r>
              <a:rPr lang="en-US" sz="1800" dirty="0" err="1"/>
              <a:t>insa</a:t>
            </a:r>
            <a:r>
              <a:rPr lang="en-US" sz="1800" dirty="0"/>
              <a:t> a </a:t>
            </a:r>
            <a:r>
              <a:rPr lang="en-US" sz="1800" dirty="0" err="1"/>
              <a:t>vandut</a:t>
            </a:r>
            <a:r>
              <a:rPr lang="en-US" sz="1800" dirty="0"/>
              <a:t> </a:t>
            </a:r>
            <a:r>
              <a:rPr lang="en-US" sz="1800" dirty="0" err="1"/>
              <a:t>fabrica</a:t>
            </a:r>
            <a:r>
              <a:rPr lang="en-US" sz="1800" dirty="0"/>
              <a:t> la </a:t>
            </a:r>
            <a:r>
              <a:rPr lang="en-US" sz="1800" dirty="0" err="1"/>
              <a:t>inceputul</a:t>
            </a:r>
            <a:r>
              <a:rPr lang="en-US" sz="1800" dirty="0"/>
              <a:t> </a:t>
            </a:r>
            <a:r>
              <a:rPr lang="en-US" sz="1800" dirty="0" err="1"/>
              <a:t>anului</a:t>
            </a:r>
            <a:r>
              <a:rPr lang="en-US" sz="1800" dirty="0"/>
              <a:t> 2023 </a:t>
            </a:r>
            <a:r>
              <a:rPr lang="en-US" sz="1800" dirty="0" err="1"/>
              <a:t>catre</a:t>
            </a:r>
            <a:r>
              <a:rPr lang="en-US" sz="1800" dirty="0"/>
              <a:t> 2 </a:t>
            </a:r>
            <a:r>
              <a:rPr lang="en-US" sz="1800" dirty="0" err="1"/>
              <a:t>investitori</a:t>
            </a:r>
            <a:r>
              <a:rPr lang="en-US" sz="1800" dirty="0"/>
              <a:t> </a:t>
            </a:r>
            <a:r>
              <a:rPr lang="en-US" sz="1800" dirty="0" err="1"/>
              <a:t>romani</a:t>
            </a:r>
            <a:r>
              <a:rPr lang="en-US" sz="1800" dirty="0"/>
              <a:t> (</a:t>
            </a:r>
            <a:r>
              <a:rPr lang="en-US" sz="1800" dirty="0" err="1"/>
              <a:t>ce</a:t>
            </a:r>
            <a:r>
              <a:rPr lang="en-US" sz="1800" dirty="0"/>
              <a:t> detin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fabrica</a:t>
            </a:r>
            <a:r>
              <a:rPr lang="en-US" sz="1800" dirty="0"/>
              <a:t> de </a:t>
            </a:r>
            <a:r>
              <a:rPr lang="en-US" sz="1800" dirty="0" err="1"/>
              <a:t>zahar</a:t>
            </a:r>
            <a:r>
              <a:rPr lang="en-US" sz="1800" dirty="0"/>
              <a:t> de la Bod)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 err="1"/>
              <a:t>Samarcu</a:t>
            </a:r>
            <a:r>
              <a:rPr lang="en-US" sz="1800" dirty="0"/>
              <a:t> SRL - </a:t>
            </a:r>
            <a:r>
              <a:rPr lang="it-IT" sz="1800" dirty="0"/>
              <a:t>firma romaneasca cu capital italian, infiintata in 2002, membra a grupului Otlav, Italia specialiizata in vopsitoriri industriale precum si prelucrari mecanice</a:t>
            </a:r>
          </a:p>
          <a:p>
            <a:pPr marL="109728" indent="0">
              <a:buNone/>
            </a:pPr>
            <a:r>
              <a:rPr lang="it-IT" sz="1800" dirty="0"/>
              <a:t>Deasemenea o alta investitie importanta in oras este ce a producatorului de cablaje Leoni, ce a finalizat deschiderea unei unitati in oras in 2015 si care a angajat personal atat in 2019 cat si inceputul lui 2020, ceea ce releva un aspect pozitiv pe piata fortei de munca din oras. </a:t>
            </a:r>
            <a:br>
              <a:rPr lang="vi-VN" sz="1800" dirty="0"/>
            </a:br>
            <a:endParaRPr lang="en-US" sz="1800" dirty="0"/>
          </a:p>
          <a:p>
            <a:pPr>
              <a:buFont typeface="Arial" pitchFamily="34" charset="0"/>
              <a:buChar char="•"/>
            </a:pPr>
            <a:endParaRPr lang="en-US" sz="1800" dirty="0"/>
          </a:p>
          <a:p>
            <a:pPr>
              <a:buFont typeface="Arial" pitchFamily="34" charset="0"/>
              <a:buChar char="•"/>
            </a:pPr>
            <a:endParaRPr lang="en-US" sz="1800" dirty="0"/>
          </a:p>
          <a:p>
            <a:pPr>
              <a:buFont typeface="Arial" pitchFamily="34" charset="0"/>
              <a:buChar char="•"/>
            </a:pPr>
            <a:endParaRPr lang="en-US" sz="1700" dirty="0"/>
          </a:p>
          <a:p>
            <a:pPr marL="109728" indent="0">
              <a:buNone/>
            </a:pPr>
            <a:endParaRPr lang="en-US" sz="17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400" dirty="0" err="1"/>
              <a:t>Economia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992942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410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900" dirty="0" err="1"/>
              <a:t>Noile</a:t>
            </a:r>
            <a:r>
              <a:rPr lang="en-US" sz="1900" dirty="0"/>
              <a:t> </a:t>
            </a:r>
            <a:r>
              <a:rPr lang="en-US" sz="1900" dirty="0" err="1"/>
              <a:t>lucrari</a:t>
            </a:r>
            <a:r>
              <a:rPr lang="en-US" sz="1900" dirty="0"/>
              <a:t> de </a:t>
            </a:r>
            <a:r>
              <a:rPr lang="en-US" sz="1900" dirty="0" err="1"/>
              <a:t>infrastructura</a:t>
            </a:r>
            <a:r>
              <a:rPr lang="en-US" sz="1900" dirty="0"/>
              <a:t> in zona (autostrada Targu Mures – Turda) “</a:t>
            </a:r>
            <a:r>
              <a:rPr lang="en-US" sz="1900" dirty="0" err="1"/>
              <a:t>suprapuse</a:t>
            </a:r>
            <a:r>
              <a:rPr lang="en-US" sz="1900" dirty="0"/>
              <a:t>” </a:t>
            </a:r>
            <a:r>
              <a:rPr lang="en-US" sz="1900" dirty="0" err="1"/>
              <a:t>peste</a:t>
            </a:r>
            <a:r>
              <a:rPr lang="en-US" sz="1900" dirty="0"/>
              <a:t> </a:t>
            </a:r>
            <a:r>
              <a:rPr lang="en-US" sz="1900" dirty="0" err="1"/>
              <a:t>planurile</a:t>
            </a:r>
            <a:r>
              <a:rPr lang="en-US" sz="1900" dirty="0"/>
              <a:t> de </a:t>
            </a:r>
            <a:r>
              <a:rPr lang="en-US" sz="1900" dirty="0" err="1"/>
              <a:t>dezvoltare</a:t>
            </a:r>
            <a:r>
              <a:rPr lang="en-US" sz="1900" dirty="0"/>
              <a:t> ale </a:t>
            </a:r>
            <a:r>
              <a:rPr lang="en-US" sz="1900" dirty="0" err="1"/>
              <a:t>orasului</a:t>
            </a:r>
            <a:r>
              <a:rPr lang="en-US" sz="1900" dirty="0"/>
              <a:t> pe termen </a:t>
            </a:r>
            <a:r>
              <a:rPr lang="en-US" sz="1900" dirty="0" err="1"/>
              <a:t>scurt</a:t>
            </a:r>
            <a:r>
              <a:rPr lang="en-US" sz="1900" dirty="0"/>
              <a:t> </a:t>
            </a:r>
            <a:r>
              <a:rPr lang="en-US" sz="1900" dirty="0" err="1"/>
              <a:t>si</a:t>
            </a:r>
            <a:r>
              <a:rPr lang="en-US" sz="1900" dirty="0"/>
              <a:t> </a:t>
            </a:r>
            <a:r>
              <a:rPr lang="en-US" sz="1900" dirty="0" err="1"/>
              <a:t>mediu</a:t>
            </a:r>
            <a:r>
              <a:rPr lang="en-US" sz="1900" dirty="0"/>
              <a:t> </a:t>
            </a:r>
            <a:r>
              <a:rPr lang="en-US" sz="1900" dirty="0" err="1"/>
              <a:t>vor</a:t>
            </a:r>
            <a:r>
              <a:rPr lang="en-US" sz="1900" dirty="0"/>
              <a:t> </a:t>
            </a:r>
            <a:r>
              <a:rPr lang="en-US" sz="1900" dirty="0" err="1"/>
              <a:t>avea</a:t>
            </a:r>
            <a:r>
              <a:rPr lang="en-US" sz="1900" dirty="0"/>
              <a:t> un </a:t>
            </a:r>
            <a:r>
              <a:rPr lang="en-US" sz="1900" dirty="0" err="1"/>
              <a:t>efect</a:t>
            </a:r>
            <a:r>
              <a:rPr lang="en-US" sz="1900" dirty="0"/>
              <a:t> </a:t>
            </a:r>
            <a:r>
              <a:rPr lang="en-US" sz="1900" dirty="0" err="1"/>
              <a:t>pozitiv</a:t>
            </a:r>
            <a:r>
              <a:rPr lang="en-US" sz="1900" dirty="0"/>
              <a:t> </a:t>
            </a:r>
            <a:r>
              <a:rPr lang="en-US" sz="1900" dirty="0" err="1"/>
              <a:t>si</a:t>
            </a:r>
            <a:r>
              <a:rPr lang="en-US" sz="1900" dirty="0"/>
              <a:t> in </a:t>
            </a:r>
            <a:r>
              <a:rPr lang="en-US" sz="1900" dirty="0" err="1"/>
              <a:t>ceea</a:t>
            </a:r>
            <a:r>
              <a:rPr lang="en-US" sz="1900" dirty="0"/>
              <a:t> </a:t>
            </a:r>
            <a:r>
              <a:rPr lang="en-US" sz="1900" dirty="0" err="1"/>
              <a:t>ce</a:t>
            </a:r>
            <a:r>
              <a:rPr lang="en-US" sz="1900" dirty="0"/>
              <a:t> </a:t>
            </a:r>
            <a:r>
              <a:rPr lang="en-US" sz="1900" dirty="0" err="1"/>
              <a:t>priveste</a:t>
            </a:r>
            <a:r>
              <a:rPr lang="en-US" sz="1900" dirty="0"/>
              <a:t> </a:t>
            </a:r>
            <a:r>
              <a:rPr lang="en-US" sz="1900" dirty="0" err="1"/>
              <a:t>dezvoltarea</a:t>
            </a:r>
            <a:r>
              <a:rPr lang="en-US" sz="1900" dirty="0"/>
              <a:t> </a:t>
            </a:r>
            <a:r>
              <a:rPr lang="en-US" sz="1900" dirty="0" err="1"/>
              <a:t>economica</a:t>
            </a:r>
            <a:r>
              <a:rPr lang="en-US" sz="1900" dirty="0"/>
              <a:t> a </a:t>
            </a:r>
            <a:r>
              <a:rPr lang="en-US" sz="1900" dirty="0" err="1"/>
              <a:t>comunitatii</a:t>
            </a:r>
            <a:r>
              <a:rPr lang="en-US" sz="1900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1900" dirty="0" err="1"/>
              <a:t>Incepand</a:t>
            </a:r>
            <a:r>
              <a:rPr lang="en-US" sz="1900" dirty="0"/>
              <a:t> cu luna dec 2023 s-a </a:t>
            </a:r>
            <a:r>
              <a:rPr lang="en-US" sz="1900" dirty="0" err="1"/>
              <a:t>inaugurat</a:t>
            </a:r>
            <a:r>
              <a:rPr lang="en-US" sz="1900" dirty="0"/>
              <a:t> un alt </a:t>
            </a:r>
            <a:r>
              <a:rPr lang="en-US" sz="1900" dirty="0" err="1"/>
              <a:t>tronson</a:t>
            </a:r>
            <a:r>
              <a:rPr lang="en-US" sz="1900" dirty="0"/>
              <a:t> din A3 (cu 8 </a:t>
            </a:r>
            <a:r>
              <a:rPr lang="en-US" sz="1900" dirty="0" err="1"/>
              <a:t>luni</a:t>
            </a:r>
            <a:r>
              <a:rPr lang="en-US" sz="1900" dirty="0"/>
              <a:t> </a:t>
            </a:r>
            <a:r>
              <a:rPr lang="en-US" sz="1900" dirty="0" err="1"/>
              <a:t>inainte</a:t>
            </a:r>
            <a:r>
              <a:rPr lang="en-US" sz="1900" dirty="0"/>
              <a:t> de termen) </a:t>
            </a:r>
            <a:r>
              <a:rPr lang="en-US" sz="1900" dirty="0" err="1"/>
              <a:t>ceea</a:t>
            </a:r>
            <a:r>
              <a:rPr lang="en-US" sz="1900" dirty="0"/>
              <a:t> </a:t>
            </a:r>
            <a:r>
              <a:rPr lang="en-US" sz="1900" dirty="0" err="1"/>
              <a:t>ce</a:t>
            </a:r>
            <a:r>
              <a:rPr lang="en-US" sz="1900" dirty="0"/>
              <a:t> face ca </a:t>
            </a:r>
            <a:r>
              <a:rPr lang="en-US" sz="1900" dirty="0" err="1"/>
              <a:t>drumul</a:t>
            </a:r>
            <a:r>
              <a:rPr lang="en-US" sz="1900" dirty="0"/>
              <a:t> Cluj – Targu Mures </a:t>
            </a:r>
            <a:r>
              <a:rPr lang="en-US" sz="1900" dirty="0" err="1"/>
              <a:t>sa</a:t>
            </a:r>
            <a:r>
              <a:rPr lang="en-US" sz="1900" dirty="0"/>
              <a:t> se </a:t>
            </a:r>
            <a:r>
              <a:rPr lang="en-US" sz="1900" dirty="0" err="1"/>
              <a:t>parcurga</a:t>
            </a:r>
            <a:r>
              <a:rPr lang="en-US" sz="1900" dirty="0"/>
              <a:t> in </a:t>
            </a:r>
            <a:r>
              <a:rPr lang="en-US" sz="1900" dirty="0" err="1"/>
              <a:t>regim</a:t>
            </a:r>
            <a:r>
              <a:rPr lang="en-US" sz="1900" dirty="0"/>
              <a:t> de </a:t>
            </a:r>
            <a:r>
              <a:rPr lang="en-US" sz="1900" dirty="0" err="1"/>
              <a:t>autorstrada</a:t>
            </a:r>
            <a:endParaRPr lang="en-US" sz="1900" dirty="0"/>
          </a:p>
          <a:p>
            <a:pPr>
              <a:buFont typeface="Wingdings" pitchFamily="2" charset="2"/>
              <a:buChar char="Ø"/>
            </a:pPr>
            <a:r>
              <a:rPr lang="en-US" sz="1900" dirty="0" err="1"/>
              <a:t>Dealfel</a:t>
            </a:r>
            <a:r>
              <a:rPr lang="en-US" sz="1900" dirty="0"/>
              <a:t> </a:t>
            </a:r>
            <a:r>
              <a:rPr lang="en-US" sz="1900" dirty="0" err="1"/>
              <a:t>orasul</a:t>
            </a:r>
            <a:r>
              <a:rPr lang="en-US" sz="1900" dirty="0"/>
              <a:t> </a:t>
            </a:r>
            <a:r>
              <a:rPr lang="en-US" sz="1900" dirty="0" err="1"/>
              <a:t>Ludus</a:t>
            </a:r>
            <a:r>
              <a:rPr lang="en-US" sz="1900" dirty="0"/>
              <a:t> </a:t>
            </a:r>
            <a:r>
              <a:rPr lang="en-US" sz="1900" dirty="0" err="1"/>
              <a:t>este</a:t>
            </a:r>
            <a:r>
              <a:rPr lang="en-US" sz="1900" dirty="0"/>
              <a:t> </a:t>
            </a:r>
            <a:r>
              <a:rPr lang="en-US" sz="1900" dirty="0" err="1"/>
              <a:t>cel</a:t>
            </a:r>
            <a:r>
              <a:rPr lang="en-US" sz="1900" dirty="0"/>
              <a:t> </a:t>
            </a:r>
            <a:r>
              <a:rPr lang="en-US" sz="1900" dirty="0" err="1"/>
              <a:t>mai</a:t>
            </a:r>
            <a:r>
              <a:rPr lang="en-US" sz="1900" dirty="0"/>
              <a:t> important </a:t>
            </a:r>
            <a:r>
              <a:rPr lang="en-US" sz="1900" dirty="0" err="1"/>
              <a:t>oras</a:t>
            </a:r>
            <a:r>
              <a:rPr lang="en-US" sz="1900" dirty="0"/>
              <a:t> in </a:t>
            </a:r>
            <a:r>
              <a:rPr lang="en-US" sz="1900" dirty="0" err="1"/>
              <a:t>zona</a:t>
            </a:r>
            <a:r>
              <a:rPr lang="en-US" sz="1900" dirty="0"/>
              <a:t> </a:t>
            </a:r>
            <a:r>
              <a:rPr lang="en-US" sz="1900" dirty="0" err="1"/>
              <a:t>est</a:t>
            </a:r>
            <a:r>
              <a:rPr lang="en-US" sz="1900" dirty="0"/>
              <a:t>, </a:t>
            </a:r>
            <a:r>
              <a:rPr lang="en-US" sz="1900" dirty="0" err="1"/>
              <a:t>sud-est</a:t>
            </a:r>
            <a:r>
              <a:rPr lang="en-US" sz="1900" dirty="0"/>
              <a:t> a </a:t>
            </a:r>
            <a:r>
              <a:rPr lang="en-US" sz="1900" dirty="0" err="1"/>
              <a:t>judetului</a:t>
            </a:r>
            <a:r>
              <a:rPr lang="en-US" sz="1900" dirty="0"/>
              <a:t> Mures </a:t>
            </a:r>
            <a:r>
              <a:rPr lang="en-US" sz="1900" dirty="0" err="1"/>
              <a:t>avand</a:t>
            </a:r>
            <a:r>
              <a:rPr lang="en-US" sz="1900" dirty="0"/>
              <a:t> multiple </a:t>
            </a:r>
            <a:r>
              <a:rPr lang="en-US" sz="1900" dirty="0" err="1"/>
              <a:t>avantaje</a:t>
            </a:r>
            <a:r>
              <a:rPr lang="en-US" sz="1900" dirty="0"/>
              <a:t> fata de </a:t>
            </a:r>
            <a:r>
              <a:rPr lang="en-US" sz="1900" dirty="0" err="1"/>
              <a:t>Iernut</a:t>
            </a:r>
            <a:r>
              <a:rPr lang="en-US" sz="1900" dirty="0"/>
              <a:t> </a:t>
            </a:r>
            <a:r>
              <a:rPr lang="en-US" sz="1900" dirty="0" err="1"/>
              <a:t>sau</a:t>
            </a:r>
            <a:r>
              <a:rPr lang="en-US" sz="1900" dirty="0"/>
              <a:t> </a:t>
            </a:r>
            <a:r>
              <a:rPr lang="en-US" sz="1900" dirty="0" err="1"/>
              <a:t>Sarmasu</a:t>
            </a:r>
            <a:r>
              <a:rPr lang="en-US" sz="1900" dirty="0"/>
              <a:t>. </a:t>
            </a:r>
            <a:r>
              <a:rPr lang="en-US" sz="1900" dirty="0" err="1"/>
              <a:t>Cel</a:t>
            </a:r>
            <a:r>
              <a:rPr lang="en-US" sz="1900" dirty="0"/>
              <a:t> </a:t>
            </a:r>
            <a:r>
              <a:rPr lang="en-US" sz="1900" dirty="0" err="1"/>
              <a:t>mai</a:t>
            </a:r>
            <a:r>
              <a:rPr lang="en-US" sz="1900" dirty="0"/>
              <a:t> </a:t>
            </a:r>
            <a:r>
              <a:rPr lang="en-US" sz="1900" dirty="0" err="1"/>
              <a:t>apropiat</a:t>
            </a:r>
            <a:r>
              <a:rPr lang="en-US" sz="1900" dirty="0"/>
              <a:t> </a:t>
            </a:r>
            <a:r>
              <a:rPr lang="en-US" sz="1900" dirty="0" err="1"/>
              <a:t>oras</a:t>
            </a:r>
            <a:r>
              <a:rPr lang="en-US" sz="1900" dirty="0"/>
              <a:t> </a:t>
            </a:r>
            <a:r>
              <a:rPr lang="en-US" sz="1900" dirty="0" err="1"/>
              <a:t>ca</a:t>
            </a:r>
            <a:r>
              <a:rPr lang="en-US" sz="1900" dirty="0"/>
              <a:t> </a:t>
            </a:r>
            <a:r>
              <a:rPr lang="en-US" sz="1900" dirty="0" err="1"/>
              <a:t>importanta</a:t>
            </a:r>
            <a:r>
              <a:rPr lang="en-US" sz="1900" dirty="0"/>
              <a:t> </a:t>
            </a:r>
            <a:r>
              <a:rPr lang="en-US" sz="1900" dirty="0" err="1"/>
              <a:t>este</a:t>
            </a:r>
            <a:r>
              <a:rPr lang="en-US" sz="1900" dirty="0"/>
              <a:t> </a:t>
            </a:r>
            <a:r>
              <a:rPr lang="en-US" sz="1900" dirty="0" err="1"/>
              <a:t>Turda</a:t>
            </a:r>
            <a:r>
              <a:rPr lang="en-US" sz="1900" dirty="0"/>
              <a:t> </a:t>
            </a:r>
            <a:r>
              <a:rPr lang="en-US" sz="1900" dirty="0" err="1"/>
              <a:t>situat</a:t>
            </a:r>
            <a:r>
              <a:rPr lang="en-US" sz="1900" dirty="0"/>
              <a:t> la </a:t>
            </a:r>
            <a:r>
              <a:rPr lang="en-US" sz="1900" dirty="0" err="1"/>
              <a:t>aprox</a:t>
            </a:r>
            <a:r>
              <a:rPr lang="en-US" sz="1900" dirty="0"/>
              <a:t>. 40 km </a:t>
            </a:r>
          </a:p>
          <a:p>
            <a:pPr>
              <a:buFont typeface="Wingdings" pitchFamily="2" charset="2"/>
              <a:buChar char="Ø"/>
            </a:pPr>
            <a:endParaRPr lang="en-US" sz="1900" dirty="0"/>
          </a:p>
          <a:p>
            <a:pPr>
              <a:buFont typeface="Arial" pitchFamily="34" charset="0"/>
              <a:buChar char="•"/>
            </a:pPr>
            <a:endParaRPr lang="en-US" sz="1800" dirty="0"/>
          </a:p>
          <a:p>
            <a:pPr marL="109728" indent="0">
              <a:buNone/>
            </a:pPr>
            <a:endParaRPr lang="en-US" sz="1800" dirty="0"/>
          </a:p>
          <a:p>
            <a:pPr>
              <a:buFont typeface="Arial" pitchFamily="34" charset="0"/>
              <a:buChar char="•"/>
            </a:pPr>
            <a:endParaRPr lang="en-US" sz="1700" dirty="0"/>
          </a:p>
          <a:p>
            <a:pPr marL="109728" indent="0">
              <a:buNone/>
            </a:pPr>
            <a:endParaRPr lang="en-US" sz="17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400" dirty="0" err="1"/>
              <a:t>Economia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8070986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2782</TotalTime>
  <Words>2455</Words>
  <Application>Microsoft Office PowerPoint</Application>
  <PresentationFormat>On-screen Show (4:3)</PresentationFormat>
  <Paragraphs>130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Orasul Ludus</vt:lpstr>
      <vt:lpstr>Asezare </vt:lpstr>
      <vt:lpstr>Istorie</vt:lpstr>
      <vt:lpstr>Istorie</vt:lpstr>
      <vt:lpstr>Populatia (recensamant 2011)</vt:lpstr>
      <vt:lpstr>Populatia (recensamant 2011) (II)</vt:lpstr>
      <vt:lpstr>Economia</vt:lpstr>
      <vt:lpstr>Economia</vt:lpstr>
      <vt:lpstr>Economia</vt:lpstr>
      <vt:lpstr>Turismul</vt:lpstr>
      <vt:lpstr>Infrastructura</vt:lpstr>
      <vt:lpstr>Infrastructura (II)</vt:lpstr>
      <vt:lpstr>Infrastructura</vt:lpstr>
      <vt:lpstr>Infrastructura</vt:lpstr>
      <vt:lpstr>Infrastructura</vt:lpstr>
      <vt:lpstr>Infrastructura (III)</vt:lpstr>
      <vt:lpstr>Prioritati de dezvoltare – proiecte in curs de implementare 2024/2025</vt:lpstr>
      <vt:lpstr>Conducerea</vt:lpstr>
      <vt:lpstr>Organigrama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Dezvoltare parc fotovoltaic</dc:title>
  <dc:creator>user</dc:creator>
  <cp:lastModifiedBy>Radu</cp:lastModifiedBy>
  <cp:revision>102</cp:revision>
  <dcterms:created xsi:type="dcterms:W3CDTF">2006-08-16T00:00:00Z</dcterms:created>
  <dcterms:modified xsi:type="dcterms:W3CDTF">2024-08-21T09:00:50Z</dcterms:modified>
</cp:coreProperties>
</file>